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4" r:id="rId24"/>
    <p:sldId id="285" r:id="rId25"/>
    <p:sldId id="28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45454"/>
    <a:srgbClr val="C9E9BE"/>
    <a:srgbClr val="A8E18B"/>
    <a:srgbClr val="769E62"/>
    <a:srgbClr val="E8FF14"/>
    <a:srgbClr val="00FDFF"/>
    <a:srgbClr val="163496"/>
    <a:srgbClr val="AEE9E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66549" autoAdjust="0"/>
  </p:normalViewPr>
  <p:slideViewPr>
    <p:cSldViewPr>
      <p:cViewPr>
        <p:scale>
          <a:sx n="50" d="100"/>
          <a:sy n="50" d="100"/>
        </p:scale>
        <p:origin x="-2142" y="-12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schilli\My%20Documents\SMTI\International%20R&amp;D%20spending%20by%20source%20200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
  <c:clrMapOvr bg1="lt1" tx1="dk1" bg2="lt2" tx2="dk2" accent1="accent1" accent2="accent2" accent3="accent3" accent4="accent4" accent5="accent5" accent6="accent6" hlink="hlink" folHlink="folHlink"/>
  <c:chart>
    <c:plotArea>
      <c:layout/>
      <c:barChart>
        <c:barDir val="col"/>
        <c:grouping val="clustered"/>
        <c:ser>
          <c:idx val="0"/>
          <c:order val="0"/>
          <c:tx>
            <c:strRef>
              <c:f>Sheet1!$J$2</c:f>
              <c:strCache>
                <c:ptCount val="1"/>
                <c:pt idx="0">
                  <c:v>Industry</c:v>
                </c:pt>
              </c:strCache>
            </c:strRef>
          </c:tx>
          <c:cat>
            <c:strRef>
              <c:f>Sheet1!$I$3:$I$10</c:f>
              <c:strCache>
                <c:ptCount val="8"/>
                <c:pt idx="0">
                  <c:v>Japan</c:v>
                </c:pt>
                <c:pt idx="1">
                  <c:v>Germany</c:v>
                </c:pt>
                <c:pt idx="2">
                  <c:v>France</c:v>
                </c:pt>
                <c:pt idx="3">
                  <c:v>United Kingdom</c:v>
                </c:pt>
                <c:pt idx="4">
                  <c:v>Canada</c:v>
                </c:pt>
                <c:pt idx="5">
                  <c:v>Russian Federation</c:v>
                </c:pt>
                <c:pt idx="6">
                  <c:v>South Korea</c:v>
                </c:pt>
                <c:pt idx="7">
                  <c:v>United States</c:v>
                </c:pt>
              </c:strCache>
            </c:strRef>
          </c:cat>
          <c:val>
            <c:numRef>
              <c:f>Sheet1!$J$3:$J$10</c:f>
              <c:numCache>
                <c:formatCode>General</c:formatCode>
                <c:ptCount val="8"/>
                <c:pt idx="0">
                  <c:v>0.74811412692964718</c:v>
                </c:pt>
                <c:pt idx="1">
                  <c:v>0.66768088381780399</c:v>
                </c:pt>
                <c:pt idx="2">
                  <c:v>0.51733550965272657</c:v>
                </c:pt>
                <c:pt idx="3">
                  <c:v>0.44223107569721132</c:v>
                </c:pt>
                <c:pt idx="4">
                  <c:v>0.46708043869238636</c:v>
                </c:pt>
                <c:pt idx="5">
                  <c:v>0.30004116385380392</c:v>
                </c:pt>
                <c:pt idx="6">
                  <c:v>0.74959650867503269</c:v>
                </c:pt>
                <c:pt idx="7">
                  <c:v>0.65614562801641585</c:v>
                </c:pt>
              </c:numCache>
            </c:numRef>
          </c:val>
        </c:ser>
        <c:ser>
          <c:idx val="1"/>
          <c:order val="1"/>
          <c:tx>
            <c:strRef>
              <c:f>Sheet1!$K$2</c:f>
              <c:strCache>
                <c:ptCount val="1"/>
                <c:pt idx="0">
                  <c:v>Government</c:v>
                </c:pt>
              </c:strCache>
            </c:strRef>
          </c:tx>
          <c:cat>
            <c:strRef>
              <c:f>Sheet1!$I$3:$I$10</c:f>
              <c:strCache>
                <c:ptCount val="8"/>
                <c:pt idx="0">
                  <c:v>Japan</c:v>
                </c:pt>
                <c:pt idx="1">
                  <c:v>Germany</c:v>
                </c:pt>
                <c:pt idx="2">
                  <c:v>France</c:v>
                </c:pt>
                <c:pt idx="3">
                  <c:v>United Kingdom</c:v>
                </c:pt>
                <c:pt idx="4">
                  <c:v>Canada</c:v>
                </c:pt>
                <c:pt idx="5">
                  <c:v>Russian Federation</c:v>
                </c:pt>
                <c:pt idx="6">
                  <c:v>South Korea</c:v>
                </c:pt>
                <c:pt idx="7">
                  <c:v>United States</c:v>
                </c:pt>
              </c:strCache>
            </c:strRef>
          </c:cat>
          <c:val>
            <c:numRef>
              <c:f>Sheet1!$K$3:$K$10</c:f>
              <c:numCache>
                <c:formatCode>General</c:formatCode>
                <c:ptCount val="8"/>
                <c:pt idx="0">
                  <c:v>0.18074595778439825</c:v>
                </c:pt>
                <c:pt idx="1">
                  <c:v>0.30373992574481623</c:v>
                </c:pt>
                <c:pt idx="2">
                  <c:v>0.37564023189058382</c:v>
                </c:pt>
                <c:pt idx="3">
                  <c:v>0.3275293886183665</c:v>
                </c:pt>
                <c:pt idx="4">
                  <c:v>0.33741227915506011</c:v>
                </c:pt>
                <c:pt idx="5">
                  <c:v>0.61945533721862445</c:v>
                </c:pt>
                <c:pt idx="6">
                  <c:v>0.23024792702787067</c:v>
                </c:pt>
                <c:pt idx="7">
                  <c:v>0.2857394640292103</c:v>
                </c:pt>
              </c:numCache>
            </c:numRef>
          </c:val>
        </c:ser>
        <c:ser>
          <c:idx val="2"/>
          <c:order val="2"/>
          <c:tx>
            <c:strRef>
              <c:f>Sheet1!$L$2</c:f>
              <c:strCache>
                <c:ptCount val="1"/>
                <c:pt idx="0">
                  <c:v>Higher education</c:v>
                </c:pt>
              </c:strCache>
            </c:strRef>
          </c:tx>
          <c:cat>
            <c:strRef>
              <c:f>Sheet1!$I$3:$I$10</c:f>
              <c:strCache>
                <c:ptCount val="8"/>
                <c:pt idx="0">
                  <c:v>Japan</c:v>
                </c:pt>
                <c:pt idx="1">
                  <c:v>Germany</c:v>
                </c:pt>
                <c:pt idx="2">
                  <c:v>France</c:v>
                </c:pt>
                <c:pt idx="3">
                  <c:v>United Kingdom</c:v>
                </c:pt>
                <c:pt idx="4">
                  <c:v>Canada</c:v>
                </c:pt>
                <c:pt idx="5">
                  <c:v>Russian Federation</c:v>
                </c:pt>
                <c:pt idx="6">
                  <c:v>South Korea</c:v>
                </c:pt>
                <c:pt idx="7">
                  <c:v>United States</c:v>
                </c:pt>
              </c:strCache>
            </c:strRef>
          </c:cat>
          <c:val>
            <c:numRef>
              <c:f>Sheet1!$L$3:$L$10</c:f>
              <c:numCache>
                <c:formatCode>General</c:formatCode>
                <c:ptCount val="8"/>
                <c:pt idx="0">
                  <c:v>6.0967539039316725E-2</c:v>
                </c:pt>
                <c:pt idx="1">
                  <c:v>0</c:v>
                </c:pt>
                <c:pt idx="2">
                  <c:v>9.8215793324703243E-3</c:v>
                </c:pt>
                <c:pt idx="3">
                  <c:v>1.0574984014559047E-2</c:v>
                </c:pt>
                <c:pt idx="4">
                  <c:v>7.9380752547871913E-2</c:v>
                </c:pt>
                <c:pt idx="5">
                  <c:v>4.2593756093333756E-3</c:v>
                </c:pt>
                <c:pt idx="6">
                  <c:v>9.0577623716157542E-3</c:v>
                </c:pt>
                <c:pt idx="7">
                  <c:v>2.7309659282846052E-2</c:v>
                </c:pt>
              </c:numCache>
            </c:numRef>
          </c:val>
        </c:ser>
        <c:ser>
          <c:idx val="3"/>
          <c:order val="3"/>
          <c:tx>
            <c:strRef>
              <c:f>Sheet1!$M$2</c:f>
              <c:strCache>
                <c:ptCount val="1"/>
                <c:pt idx="0">
                  <c:v>Private nonprofit</c:v>
                </c:pt>
              </c:strCache>
            </c:strRef>
          </c:tx>
          <c:cat>
            <c:strRef>
              <c:f>Sheet1!$I$3:$I$10</c:f>
              <c:strCache>
                <c:ptCount val="8"/>
                <c:pt idx="0">
                  <c:v>Japan</c:v>
                </c:pt>
                <c:pt idx="1">
                  <c:v>Germany</c:v>
                </c:pt>
                <c:pt idx="2">
                  <c:v>France</c:v>
                </c:pt>
                <c:pt idx="3">
                  <c:v>United Kingdom</c:v>
                </c:pt>
                <c:pt idx="4">
                  <c:v>Canada</c:v>
                </c:pt>
                <c:pt idx="5">
                  <c:v>Russian Federation</c:v>
                </c:pt>
                <c:pt idx="6">
                  <c:v>South Korea</c:v>
                </c:pt>
                <c:pt idx="7">
                  <c:v>United States</c:v>
                </c:pt>
              </c:strCache>
            </c:strRef>
          </c:cat>
          <c:val>
            <c:numRef>
              <c:f>Sheet1!$M$3:$M$10</c:f>
              <c:numCache>
                <c:formatCode>General</c:formatCode>
                <c:ptCount val="8"/>
                <c:pt idx="0">
                  <c:v>6.951643323343755E-3</c:v>
                </c:pt>
                <c:pt idx="1">
                  <c:v>3.8938694195417914E-3</c:v>
                </c:pt>
                <c:pt idx="2">
                  <c:v>8.8928913153599725E-3</c:v>
                </c:pt>
                <c:pt idx="3">
                  <c:v>4.7218533274310193E-2</c:v>
                </c:pt>
                <c:pt idx="4">
                  <c:v>3.0927107945128214E-2</c:v>
                </c:pt>
                <c:pt idx="5">
                  <c:v>2.946465324869467E-4</c:v>
                </c:pt>
                <c:pt idx="6">
                  <c:v>4.000676618500518E-3</c:v>
                </c:pt>
                <c:pt idx="7">
                  <c:v>3.0808186141603692E-2</c:v>
                </c:pt>
              </c:numCache>
            </c:numRef>
          </c:val>
        </c:ser>
        <c:ser>
          <c:idx val="4"/>
          <c:order val="4"/>
          <c:tx>
            <c:strRef>
              <c:f>Sheet1!$N$2</c:f>
              <c:strCache>
                <c:ptCount val="1"/>
                <c:pt idx="0">
                  <c:v>Abroad</c:v>
                </c:pt>
              </c:strCache>
            </c:strRef>
          </c:tx>
          <c:cat>
            <c:strRef>
              <c:f>Sheet1!$I$3:$I$10</c:f>
              <c:strCache>
                <c:ptCount val="8"/>
                <c:pt idx="0">
                  <c:v>Japan</c:v>
                </c:pt>
                <c:pt idx="1">
                  <c:v>Germany</c:v>
                </c:pt>
                <c:pt idx="2">
                  <c:v>France</c:v>
                </c:pt>
                <c:pt idx="3">
                  <c:v>United Kingdom</c:v>
                </c:pt>
                <c:pt idx="4">
                  <c:v>Canada</c:v>
                </c:pt>
                <c:pt idx="5">
                  <c:v>Russian Federation</c:v>
                </c:pt>
                <c:pt idx="6">
                  <c:v>South Korea</c:v>
                </c:pt>
                <c:pt idx="7">
                  <c:v>United States</c:v>
                </c:pt>
              </c:strCache>
            </c:strRef>
          </c:cat>
          <c:val>
            <c:numRef>
              <c:f>Sheet1!$N$3:$N$10</c:f>
              <c:numCache>
                <c:formatCode>General</c:formatCode>
                <c:ptCount val="8"/>
                <c:pt idx="0">
                  <c:v>3.2207962836371443E-3</c:v>
                </c:pt>
                <c:pt idx="1">
                  <c:v>2.4685321017839407E-2</c:v>
                </c:pt>
                <c:pt idx="2">
                  <c:v>8.8337929869983747E-2</c:v>
                </c:pt>
                <c:pt idx="3">
                  <c:v>0.17249520436771462</c:v>
                </c:pt>
                <c:pt idx="4">
                  <c:v>8.5199421659554964E-2</c:v>
                </c:pt>
                <c:pt idx="5">
                  <c:v>7.5949476785752965E-2</c:v>
                </c:pt>
                <c:pt idx="6">
                  <c:v>7.0970839083942042E-3</c:v>
                </c:pt>
              </c:numCache>
            </c:numRef>
          </c:val>
        </c:ser>
        <c:dLbls/>
        <c:axId val="64049536"/>
        <c:axId val="64051072"/>
      </c:barChart>
      <c:catAx>
        <c:axId val="64049536"/>
        <c:scaling>
          <c:orientation val="minMax"/>
        </c:scaling>
        <c:axPos val="b"/>
        <c:tickLblPos val="nextTo"/>
        <c:crossAx val="64051072"/>
        <c:crosses val="autoZero"/>
        <c:auto val="1"/>
        <c:lblAlgn val="ctr"/>
        <c:lblOffset val="100"/>
      </c:catAx>
      <c:valAx>
        <c:axId val="64051072"/>
        <c:scaling>
          <c:orientation val="minMax"/>
        </c:scaling>
        <c:axPos val="l"/>
        <c:majorGridlines/>
        <c:numFmt formatCode="General" sourceLinked="1"/>
        <c:tickLblPos val="nextTo"/>
        <c:crossAx val="64049536"/>
        <c:crosses val="autoZero"/>
        <c:crossBetween val="between"/>
      </c:valAx>
    </c:plotArea>
    <c:legend>
      <c:legendPos val="r"/>
      <c:layout/>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E55A247-9C97-4112-83F6-2F9346FFF685}" type="slidenum">
              <a:rPr lang="en-US"/>
              <a:pPr/>
              <a:t>‹#›</a:t>
            </a:fld>
            <a:endParaRPr lang="en-US"/>
          </a:p>
        </p:txBody>
      </p:sp>
    </p:spTree>
    <p:extLst>
      <p:ext uri="{BB962C8B-B14F-4D97-AF65-F5344CB8AC3E}">
        <p14:creationId xmlns:p14="http://schemas.microsoft.com/office/powerpoint/2010/main" xmlns="" val="417236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D8E76C-1BA5-4570-BADD-76AAEA074D7B}" type="slidenum">
              <a:rPr lang="en-US"/>
              <a:pPr/>
              <a:t>2</a:t>
            </a:fld>
            <a:endParaRPr lang="en-US"/>
          </a:p>
        </p:txBody>
      </p:sp>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p:txBody>
          <a:bodyPr/>
          <a:lstStyle/>
          <a:p>
            <a:endParaRPr lang="en-US"/>
          </a:p>
        </p:txBody>
      </p:sp>
      <p:sp>
        <p:nvSpPr>
          <p:cNvPr id="3891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937AF3C9-A621-4FA0-9246-4BB36269EBAA}" type="slidenum">
              <a:rPr lang="en-US" sz="1200"/>
              <a:pPr algn="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495F4FF-E5C3-4604-93AD-51F68C5B906B}" type="slidenum">
              <a:rPr lang="en-US"/>
              <a:pPr/>
              <a:t>11</a:t>
            </a:fld>
            <a:endParaRPr lang="en-US"/>
          </a:p>
        </p:txBody>
      </p:sp>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p:txBody>
          <a:bodyPr/>
          <a:lstStyle/>
          <a:p>
            <a:endParaRPr lang="en-US" dirty="0"/>
          </a:p>
        </p:txBody>
      </p:sp>
      <p:sp>
        <p:nvSpPr>
          <p:cNvPr id="573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84CD15F5-4FDB-4D64-83C6-3C25E37B82C3}" type="slidenum">
              <a:rPr lang="en-US" sz="1200"/>
              <a:pPr algn="r"/>
              <a:t>11</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B467E62-140C-41E4-884B-586D5FB7BAC4}" type="slidenum">
              <a:rPr lang="en-US"/>
              <a:pPr/>
              <a:t>12</a:t>
            </a:fld>
            <a:endParaRPr lang="en-US"/>
          </a:p>
        </p:txBody>
      </p:sp>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p:txBody>
          <a:bodyPr/>
          <a:lstStyle/>
          <a:p>
            <a:r>
              <a:rPr lang="en-US" sz="1200" b="1" kern="1200" dirty="0" smtClean="0">
                <a:solidFill>
                  <a:schemeClr val="tx1"/>
                </a:solidFill>
                <a:effectLst/>
                <a:latin typeface="Arial" pitchFamily="34" charset="0"/>
                <a:ea typeface="+mn-ea"/>
                <a:cs typeface="+mn-cs"/>
              </a:rPr>
              <a:t>Firm Linkages with Customers, Suppliers, Competitors and </a:t>
            </a:r>
            <a:r>
              <a:rPr lang="en-US" sz="1200" b="1" kern="1200" dirty="0" err="1" smtClean="0">
                <a:solidFill>
                  <a:schemeClr val="tx1"/>
                </a:solidFill>
                <a:effectLst/>
                <a:latin typeface="Arial" pitchFamily="34" charset="0"/>
                <a:ea typeface="+mn-ea"/>
                <a:cs typeface="+mn-cs"/>
              </a:rPr>
              <a:t>Complementors</a:t>
            </a:r>
            <a:endParaRPr lang="en-US" sz="1200" b="1" kern="1200" dirty="0" smtClean="0">
              <a:solidFill>
                <a:schemeClr val="tx1"/>
              </a:solidFill>
              <a:effectLst/>
              <a:latin typeface="Arial" pitchFamily="34" charset="0"/>
              <a:ea typeface="+mn-ea"/>
              <a:cs typeface="+mn-cs"/>
            </a:endParaRPr>
          </a:p>
          <a:p>
            <a:pPr lvl="0"/>
            <a:r>
              <a:rPr lang="en-US" sz="1200" b="1" kern="1200" dirty="0" smtClean="0">
                <a:solidFill>
                  <a:schemeClr val="tx1"/>
                </a:solidFill>
                <a:effectLst/>
                <a:latin typeface="Arial" pitchFamily="34" charset="0"/>
                <a:ea typeface="+mn-ea"/>
                <a:cs typeface="+mn-cs"/>
              </a:rPr>
              <a:t> Collaboration </a:t>
            </a:r>
            <a:r>
              <a:rPr lang="en-US" sz="1200" kern="1200" dirty="0" smtClean="0">
                <a:solidFill>
                  <a:schemeClr val="tx1"/>
                </a:solidFill>
                <a:effectLst/>
                <a:latin typeface="Arial" pitchFamily="34" charset="0"/>
                <a:ea typeface="+mn-ea"/>
                <a:cs typeface="+mn-cs"/>
              </a:rPr>
              <a:t>can occur in alliances, research consortia, licensing arrangements, contract research and development, joint ventures, and other arrangements. </a:t>
            </a:r>
          </a:p>
          <a:p>
            <a:pPr lvl="0"/>
            <a:r>
              <a:rPr lang="en-US" sz="1200" kern="1200" dirty="0" smtClean="0">
                <a:solidFill>
                  <a:schemeClr val="tx1"/>
                </a:solidFill>
                <a:effectLst/>
                <a:latin typeface="Arial" pitchFamily="34" charset="0"/>
                <a:ea typeface="+mn-ea"/>
                <a:cs typeface="+mn-cs"/>
              </a:rPr>
              <a:t> The </a:t>
            </a:r>
            <a:r>
              <a:rPr lang="en-US" sz="1200" b="1" kern="1200" dirty="0" smtClean="0">
                <a:solidFill>
                  <a:schemeClr val="tx1"/>
                </a:solidFill>
                <a:effectLst/>
                <a:latin typeface="Arial" pitchFamily="34" charset="0"/>
                <a:ea typeface="+mn-ea"/>
                <a:cs typeface="+mn-cs"/>
              </a:rPr>
              <a:t>most frequent collaborations</a:t>
            </a:r>
            <a:r>
              <a:rPr lang="en-US" sz="1200" kern="1200" dirty="0" smtClean="0">
                <a:solidFill>
                  <a:schemeClr val="tx1"/>
                </a:solidFill>
                <a:effectLst/>
                <a:latin typeface="Arial" pitchFamily="34" charset="0"/>
                <a:ea typeface="+mn-ea"/>
                <a:cs typeface="+mn-cs"/>
              </a:rPr>
              <a:t> are between </a:t>
            </a:r>
            <a:r>
              <a:rPr lang="en-US" sz="1200" b="1" kern="1200" dirty="0" smtClean="0">
                <a:solidFill>
                  <a:schemeClr val="tx1"/>
                </a:solidFill>
                <a:effectLst/>
                <a:latin typeface="Arial" pitchFamily="34" charset="0"/>
                <a:ea typeface="+mn-ea"/>
                <a:cs typeface="+mn-cs"/>
              </a:rPr>
              <a:t>firms and their customers, suppliers, and local universities</a:t>
            </a:r>
            <a:r>
              <a:rPr lang="en-US" sz="1200" kern="1200" dirty="0" smtClean="0">
                <a:solidFill>
                  <a:schemeClr val="tx1"/>
                </a:solidFill>
                <a:effectLst/>
                <a:latin typeface="Arial" pitchFamily="34" charset="0"/>
                <a:ea typeface="+mn-ea"/>
                <a:cs typeface="+mn-cs"/>
              </a:rPr>
              <a:t>. </a:t>
            </a:r>
          </a:p>
          <a:p>
            <a:pPr lvl="0"/>
            <a:r>
              <a:rPr lang="en-US" sz="1200" kern="1200" dirty="0" smtClean="0">
                <a:solidFill>
                  <a:schemeClr val="tx1"/>
                </a:solidFill>
                <a:effectLst/>
                <a:latin typeface="Arial" pitchFamily="34" charset="0"/>
                <a:ea typeface="+mn-ea"/>
                <a:cs typeface="+mn-cs"/>
              </a:rPr>
              <a:t> Although the Japanese may be somewhat more likely to collaborate extensively with their customers the use of collaborations is fairly consistent across North America, Europe, and Japan.</a:t>
            </a:r>
          </a:p>
          <a:p>
            <a:r>
              <a:rPr lang="en-US" sz="1200" b="1" i="1" kern="1200" dirty="0" smtClean="0">
                <a:solidFill>
                  <a:schemeClr val="tx1"/>
                </a:solidFill>
                <a:effectLst/>
                <a:latin typeface="Arial" pitchFamily="34" charset="0"/>
                <a:ea typeface="+mn-ea"/>
                <a:cs typeface="+mn-cs"/>
              </a:rPr>
              <a:t/>
            </a:r>
            <a:br>
              <a:rPr lang="en-US" sz="1200" b="1" i="1" kern="1200" dirty="0" smtClean="0">
                <a:solidFill>
                  <a:schemeClr val="tx1"/>
                </a:solidFill>
                <a:effectLst/>
                <a:latin typeface="Arial" pitchFamily="34" charset="0"/>
                <a:ea typeface="+mn-ea"/>
                <a:cs typeface="+mn-cs"/>
              </a:rPr>
            </a:br>
            <a:endParaRPr lang="en-US" dirty="0"/>
          </a:p>
        </p:txBody>
      </p:sp>
      <p:sp>
        <p:nvSpPr>
          <p:cNvPr id="593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344617D5-F2A0-4BBE-ADFE-5802272061F7}" type="slidenum">
              <a:rPr lang="en-US" sz="1200"/>
              <a:pPr algn="r"/>
              <a:t>12</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AAA68E7-AD81-4A2E-81F5-8E1789F83DAA}" type="slidenum">
              <a:rPr lang="en-US"/>
              <a:pPr/>
              <a:t>13</a:t>
            </a:fld>
            <a:endParaRPr lang="en-US"/>
          </a:p>
        </p:txBody>
      </p:sp>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p:txBody>
          <a:bodyPr/>
          <a:lstStyle/>
          <a:p>
            <a:pPr lvl="0"/>
            <a:r>
              <a:rPr lang="en-US" sz="1200" kern="1200" dirty="0" smtClean="0">
                <a:solidFill>
                  <a:schemeClr val="tx1"/>
                </a:solidFill>
                <a:effectLst/>
                <a:latin typeface="Arial" pitchFamily="34" charset="0"/>
                <a:ea typeface="+mn-ea"/>
                <a:cs typeface="+mn-cs"/>
              </a:rPr>
              <a:t> Firms may also </a:t>
            </a:r>
            <a:r>
              <a:rPr lang="en-US" sz="1200" b="1" kern="1200" dirty="0" smtClean="0">
                <a:solidFill>
                  <a:schemeClr val="tx1"/>
                </a:solidFill>
                <a:effectLst/>
                <a:latin typeface="Arial" pitchFamily="34" charset="0"/>
                <a:ea typeface="+mn-ea"/>
                <a:cs typeface="+mn-cs"/>
              </a:rPr>
              <a:t>collaborate with competitors and </a:t>
            </a:r>
            <a:r>
              <a:rPr lang="en-US" sz="1200" b="1" kern="1200" dirty="0" err="1" smtClean="0">
                <a:solidFill>
                  <a:schemeClr val="tx1"/>
                </a:solidFill>
                <a:effectLst/>
                <a:latin typeface="Arial" pitchFamily="34" charset="0"/>
                <a:ea typeface="+mn-ea"/>
                <a:cs typeface="+mn-cs"/>
              </a:rPr>
              <a:t>complementors</a:t>
            </a:r>
            <a:r>
              <a:rPr lang="en-US" sz="1200" kern="1200" dirty="0" smtClean="0">
                <a:solidFill>
                  <a:schemeClr val="tx1"/>
                </a:solidFill>
                <a:effectLst/>
                <a:latin typeface="Arial" pitchFamily="34" charset="0"/>
                <a:ea typeface="+mn-ea"/>
                <a:cs typeface="+mn-cs"/>
              </a:rPr>
              <a:t> and the </a:t>
            </a:r>
            <a:r>
              <a:rPr lang="en-US" sz="1200" b="1" kern="1200" dirty="0" smtClean="0">
                <a:solidFill>
                  <a:schemeClr val="tx1"/>
                </a:solidFill>
                <a:effectLst/>
                <a:latin typeface="Arial" pitchFamily="34" charset="0"/>
                <a:ea typeface="+mn-ea"/>
                <a:cs typeface="+mn-cs"/>
              </a:rPr>
              <a:t>line between</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complementor</a:t>
            </a:r>
            <a:r>
              <a:rPr lang="en-US" sz="1200" kern="1200" dirty="0" smtClean="0">
                <a:solidFill>
                  <a:schemeClr val="tx1"/>
                </a:solidFill>
                <a:effectLst/>
                <a:latin typeface="Arial" pitchFamily="34" charset="0"/>
                <a:ea typeface="+mn-ea"/>
                <a:cs typeface="+mn-cs"/>
              </a:rPr>
              <a:t> and competitor can become </a:t>
            </a:r>
            <a:r>
              <a:rPr lang="en-US" sz="1200" b="1" kern="1200" dirty="0" smtClean="0">
                <a:solidFill>
                  <a:schemeClr val="tx1"/>
                </a:solidFill>
                <a:effectLst/>
                <a:latin typeface="Arial" pitchFamily="34" charset="0"/>
                <a:ea typeface="+mn-ea"/>
                <a:cs typeface="+mn-cs"/>
              </a:rPr>
              <a:t>blurred </a:t>
            </a:r>
            <a:r>
              <a:rPr lang="en-US" sz="1200" kern="1200" dirty="0" smtClean="0">
                <a:solidFill>
                  <a:schemeClr val="tx1"/>
                </a:solidFill>
                <a:effectLst/>
                <a:latin typeface="Arial" pitchFamily="34" charset="0"/>
                <a:ea typeface="+mn-ea"/>
                <a:cs typeface="+mn-cs"/>
              </a:rPr>
              <a:t>making the relationships between firms very complex and difficult to navigate. </a:t>
            </a:r>
          </a:p>
          <a:p>
            <a:pPr lvl="2"/>
            <a:r>
              <a:rPr lang="en-US" sz="1200" kern="1200" dirty="0" smtClean="0">
                <a:solidFill>
                  <a:schemeClr val="tx1"/>
                </a:solidFill>
                <a:effectLst/>
                <a:latin typeface="Arial" pitchFamily="34" charset="0"/>
                <a:ea typeface="+mn-ea"/>
                <a:cs typeface="+mn-cs"/>
              </a:rPr>
              <a:t>For example, </a:t>
            </a:r>
            <a:r>
              <a:rPr lang="en-US" sz="1200" b="1" kern="1200" dirty="0" smtClean="0">
                <a:solidFill>
                  <a:schemeClr val="tx1"/>
                </a:solidFill>
                <a:effectLst/>
                <a:latin typeface="Arial" pitchFamily="34" charset="0"/>
                <a:ea typeface="+mn-ea"/>
                <a:cs typeface="+mn-cs"/>
              </a:rPr>
              <a:t>Kodak</a:t>
            </a:r>
            <a:r>
              <a:rPr lang="en-US" sz="1200" kern="1200" dirty="0" smtClean="0">
                <a:solidFill>
                  <a:schemeClr val="tx1"/>
                </a:solidFill>
                <a:effectLst/>
                <a:latin typeface="Arial" pitchFamily="34" charset="0"/>
                <a:ea typeface="+mn-ea"/>
                <a:cs typeface="+mn-cs"/>
              </a:rPr>
              <a:t> competes with </a:t>
            </a:r>
            <a:r>
              <a:rPr lang="en-US" sz="1200" b="1" kern="1200" dirty="0" smtClean="0">
                <a:solidFill>
                  <a:schemeClr val="tx1"/>
                </a:solidFill>
                <a:effectLst/>
                <a:latin typeface="Arial" pitchFamily="34" charset="0"/>
                <a:ea typeface="+mn-ea"/>
                <a:cs typeface="+mn-cs"/>
              </a:rPr>
              <a:t>Fuji</a:t>
            </a:r>
            <a:r>
              <a:rPr lang="en-US" sz="1200" kern="1200" dirty="0" smtClean="0">
                <a:solidFill>
                  <a:schemeClr val="tx1"/>
                </a:solidFill>
                <a:effectLst/>
                <a:latin typeface="Arial" pitchFamily="34" charset="0"/>
                <a:ea typeface="+mn-ea"/>
                <a:cs typeface="+mn-cs"/>
              </a:rPr>
              <a:t> in both the camera and film markets, yet Fuji's film is also a complement for Kodak's cameras and vice versa. </a:t>
            </a:r>
          </a:p>
          <a:p>
            <a:pPr lvl="0"/>
            <a:r>
              <a:rPr lang="en-US" sz="1200" kern="1200" dirty="0" smtClean="0">
                <a:solidFill>
                  <a:schemeClr val="tx1"/>
                </a:solidFill>
                <a:effectLst/>
                <a:latin typeface="Arial" pitchFamily="34" charset="0"/>
                <a:ea typeface="+mn-ea"/>
                <a:cs typeface="+mn-cs"/>
              </a:rPr>
              <a:t>In some circumstances, </a:t>
            </a:r>
            <a:r>
              <a:rPr lang="en-US" sz="1200" b="1" kern="1200" dirty="0" smtClean="0">
                <a:solidFill>
                  <a:schemeClr val="tx1"/>
                </a:solidFill>
                <a:effectLst/>
                <a:latin typeface="Arial" pitchFamily="34" charset="0"/>
                <a:ea typeface="+mn-ea"/>
                <a:cs typeface="+mn-cs"/>
              </a:rPr>
              <a:t>bitter rivals</a:t>
            </a:r>
            <a:r>
              <a:rPr lang="en-US" sz="1200" kern="1200" dirty="0" smtClean="0">
                <a:solidFill>
                  <a:schemeClr val="tx1"/>
                </a:solidFill>
                <a:effectLst/>
                <a:latin typeface="Arial" pitchFamily="34" charset="0"/>
                <a:ea typeface="+mn-ea"/>
                <a:cs typeface="+mn-cs"/>
              </a:rPr>
              <a:t> in one product category will </a:t>
            </a:r>
            <a:r>
              <a:rPr lang="en-US" sz="1200" b="1" kern="1200" dirty="0" smtClean="0">
                <a:solidFill>
                  <a:schemeClr val="tx1"/>
                </a:solidFill>
                <a:effectLst/>
                <a:latin typeface="Arial" pitchFamily="34" charset="0"/>
                <a:ea typeface="+mn-ea"/>
                <a:cs typeface="+mn-cs"/>
              </a:rPr>
              <a:t>collaborate</a:t>
            </a:r>
            <a:r>
              <a:rPr lang="en-US" sz="1200" kern="1200" dirty="0" smtClean="0">
                <a:solidFill>
                  <a:schemeClr val="tx1"/>
                </a:solidFill>
                <a:effectLst/>
                <a:latin typeface="Arial" pitchFamily="34" charset="0"/>
                <a:ea typeface="+mn-ea"/>
                <a:cs typeface="+mn-cs"/>
              </a:rPr>
              <a:t> in that product category or in the development of complementary products.   </a:t>
            </a:r>
          </a:p>
          <a:p>
            <a:pPr lvl="2"/>
            <a:r>
              <a:rPr lang="en-US" sz="1200" kern="1200" dirty="0" smtClean="0">
                <a:solidFill>
                  <a:schemeClr val="tx1"/>
                </a:solidFill>
                <a:effectLst/>
                <a:latin typeface="Arial" pitchFamily="34" charset="0"/>
                <a:ea typeface="+mn-ea"/>
                <a:cs typeface="+mn-cs"/>
              </a:rPr>
              <a:t>For example, when </a:t>
            </a:r>
            <a:r>
              <a:rPr lang="en-US" sz="1200" b="1" kern="1200" dirty="0" smtClean="0">
                <a:solidFill>
                  <a:schemeClr val="tx1"/>
                </a:solidFill>
                <a:effectLst/>
                <a:latin typeface="Arial" pitchFamily="34" charset="0"/>
                <a:ea typeface="+mn-ea"/>
                <a:cs typeface="+mn-cs"/>
              </a:rPr>
              <a:t>Palm Computer</a:t>
            </a:r>
            <a:r>
              <a:rPr lang="en-US" sz="1200" kern="1200" dirty="0" smtClean="0">
                <a:solidFill>
                  <a:schemeClr val="tx1"/>
                </a:solidFill>
                <a:effectLst/>
                <a:latin typeface="Arial" pitchFamily="34" charset="0"/>
                <a:ea typeface="+mn-ea"/>
                <a:cs typeface="+mn-cs"/>
              </a:rPr>
              <a:t> developed its Palm Pilot, the company licensed its Palm OS to various companies to support their objective of establishing the dominant design.  However, the products produced by these companies were also competitors for Palm's own hardware and applications products, putting the company in a tricky position. </a:t>
            </a:r>
          </a:p>
          <a:p>
            <a:pPr lvl="0"/>
            <a:r>
              <a:rPr lang="en-US" sz="1200" b="1" kern="1200" dirty="0" smtClean="0">
                <a:solidFill>
                  <a:schemeClr val="tx1"/>
                </a:solidFill>
                <a:effectLst/>
                <a:latin typeface="Arial" pitchFamily="34" charset="0"/>
                <a:ea typeface="+mn-ea"/>
                <a:cs typeface="+mn-cs"/>
              </a:rPr>
              <a:t>External and Internal Sources of Innovation</a:t>
            </a:r>
            <a:r>
              <a:rPr lang="en-US" sz="1200" kern="1200" dirty="0" smtClean="0">
                <a:solidFill>
                  <a:schemeClr val="tx1"/>
                </a:solidFill>
                <a:effectLst/>
                <a:latin typeface="Arial" pitchFamily="34" charset="0"/>
                <a:ea typeface="+mn-ea"/>
                <a:cs typeface="+mn-cs"/>
              </a:rPr>
              <a:t> are likely to be complements rather than substitutes. Research by the Federation of British Industries shows that firms conducting internal R&amp;D were also the heaviest users of external collaboration networks. Presumably doing in-house research and development helps to build the firm's </a:t>
            </a:r>
            <a:r>
              <a:rPr lang="en-US" sz="1200" b="1" kern="1200" dirty="0" smtClean="0">
                <a:solidFill>
                  <a:schemeClr val="tx1"/>
                </a:solidFill>
                <a:effectLst/>
                <a:latin typeface="Arial" pitchFamily="34" charset="0"/>
                <a:ea typeface="+mn-ea"/>
                <a:cs typeface="+mn-cs"/>
              </a:rPr>
              <a:t>absorptive capacity </a:t>
            </a:r>
            <a:r>
              <a:rPr lang="en-US" sz="1200" kern="1200" dirty="0" smtClean="0">
                <a:solidFill>
                  <a:schemeClr val="tx1"/>
                </a:solidFill>
                <a:effectLst/>
                <a:latin typeface="Arial" pitchFamily="34" charset="0"/>
                <a:ea typeface="+mn-ea"/>
                <a:cs typeface="+mn-cs"/>
              </a:rPr>
              <a:t>(i.e. the firm’s ability to understand and make use of new information). </a:t>
            </a:r>
          </a:p>
          <a:p>
            <a:endParaRPr lang="en-US" dirty="0"/>
          </a:p>
        </p:txBody>
      </p:sp>
      <p:sp>
        <p:nvSpPr>
          <p:cNvPr id="6144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2DBBAB43-7522-4EDF-8C81-0855F492F402}" type="slidenum">
              <a:rPr lang="en-US" sz="1200"/>
              <a:pPr algn="r"/>
              <a:t>13</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83664B3-6205-4713-9857-1870E00DE572}" type="slidenum">
              <a:rPr lang="en-US"/>
              <a:pPr/>
              <a:t>14</a:t>
            </a:fld>
            <a:endParaRPr lang="en-US"/>
          </a:p>
        </p:txBody>
      </p:sp>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Public research institutions</a:t>
            </a:r>
            <a:r>
              <a:rPr lang="en-US" sz="1200" kern="1200" dirty="0" smtClean="0">
                <a:solidFill>
                  <a:schemeClr val="tx1"/>
                </a:solidFill>
                <a:effectLst/>
                <a:latin typeface="Arial" pitchFamily="34" charset="0"/>
                <a:ea typeface="+mn-ea"/>
                <a:cs typeface="+mn-cs"/>
              </a:rPr>
              <a:t> such as universities, government laboratories and incubators enable companies to develop innovations that they would not have otherwise developed.</a:t>
            </a:r>
          </a:p>
          <a:p>
            <a:pPr lvl="2"/>
            <a:r>
              <a:rPr lang="en-US" sz="1200" b="1" kern="1200" dirty="0" smtClean="0">
                <a:solidFill>
                  <a:schemeClr val="tx1"/>
                </a:solidFill>
                <a:effectLst/>
                <a:latin typeface="Arial" pitchFamily="34" charset="0"/>
                <a:ea typeface="+mn-ea"/>
                <a:cs typeface="+mn-cs"/>
              </a:rPr>
              <a:t>Universities</a:t>
            </a:r>
            <a:r>
              <a:rPr lang="en-US" sz="1200" kern="1200" dirty="0" smtClean="0">
                <a:solidFill>
                  <a:schemeClr val="tx1"/>
                </a:solidFill>
                <a:effectLst/>
                <a:latin typeface="Arial" pitchFamily="34" charset="0"/>
                <a:ea typeface="+mn-ea"/>
                <a:cs typeface="+mn-cs"/>
              </a:rPr>
              <a:t> encourage their faculty to engage in research that may lead to useful innovations but maintain sole discretion over the rights to commercialize the innovation. A rapid growth in </a:t>
            </a:r>
            <a:r>
              <a:rPr lang="en-US" sz="1200" b="1" kern="1200" dirty="0" smtClean="0">
                <a:solidFill>
                  <a:schemeClr val="tx1"/>
                </a:solidFill>
                <a:effectLst/>
                <a:latin typeface="Arial" pitchFamily="34" charset="0"/>
                <a:ea typeface="+mn-ea"/>
                <a:cs typeface="+mn-cs"/>
              </a:rPr>
              <a:t>technology transfer offices</a:t>
            </a:r>
            <a:r>
              <a:rPr lang="en-US" sz="1200" kern="1200" dirty="0" smtClean="0">
                <a:solidFill>
                  <a:schemeClr val="tx1"/>
                </a:solidFill>
                <a:effectLst/>
                <a:latin typeface="Arial" pitchFamily="34" charset="0"/>
                <a:ea typeface="+mn-ea"/>
                <a:cs typeface="+mn-cs"/>
              </a:rPr>
              <a:t> occurred after congress passed the </a:t>
            </a:r>
            <a:r>
              <a:rPr lang="en-US" sz="1200" b="1" kern="1200" dirty="0" smtClean="0">
                <a:solidFill>
                  <a:schemeClr val="tx1"/>
                </a:solidFill>
                <a:effectLst/>
                <a:latin typeface="Arial" pitchFamily="34" charset="0"/>
                <a:ea typeface="+mn-ea"/>
                <a:cs typeface="+mn-cs"/>
              </a:rPr>
              <a:t>Bayh-Dole Act</a:t>
            </a:r>
            <a:r>
              <a:rPr lang="en-US" sz="1200" kern="1200" dirty="0" smtClean="0">
                <a:solidFill>
                  <a:schemeClr val="tx1"/>
                </a:solidFill>
                <a:effectLst/>
                <a:latin typeface="Arial" pitchFamily="34" charset="0"/>
                <a:ea typeface="+mn-ea"/>
                <a:cs typeface="+mn-cs"/>
              </a:rPr>
              <a:t> in 1980. </a:t>
            </a:r>
          </a:p>
          <a:p>
            <a:pPr lvl="2"/>
            <a:r>
              <a:rPr lang="en-US" sz="1200" b="1" kern="1200" dirty="0" smtClean="0">
                <a:solidFill>
                  <a:schemeClr val="tx1"/>
                </a:solidFill>
                <a:effectLst/>
                <a:latin typeface="Arial" pitchFamily="34" charset="0"/>
                <a:ea typeface="+mn-ea"/>
                <a:cs typeface="+mn-cs"/>
              </a:rPr>
              <a:t>Government Funded Research </a:t>
            </a:r>
            <a:r>
              <a:rPr lang="en-US" sz="1200" kern="1200" dirty="0" smtClean="0">
                <a:solidFill>
                  <a:schemeClr val="tx1"/>
                </a:solidFill>
                <a:effectLst/>
                <a:latin typeface="Arial" pitchFamily="34" charset="0"/>
                <a:ea typeface="+mn-ea"/>
                <a:cs typeface="+mn-cs"/>
              </a:rPr>
              <a:t>is actively supported in many countries but the ratio of R&amp;D funding provided by industry and government varies significantly by country. Government research takes place in </a:t>
            </a:r>
            <a:r>
              <a:rPr lang="en-US" sz="1200" b="1" kern="1200" dirty="0" smtClean="0">
                <a:solidFill>
                  <a:schemeClr val="tx1"/>
                </a:solidFill>
                <a:effectLst/>
                <a:latin typeface="Arial" pitchFamily="34" charset="0"/>
                <a:ea typeface="+mn-ea"/>
                <a:cs typeface="+mn-cs"/>
              </a:rPr>
              <a:t>government laboratories</a:t>
            </a:r>
            <a:r>
              <a:rPr lang="en-US" sz="1200" kern="1200" dirty="0" smtClean="0">
                <a:solidFill>
                  <a:schemeClr val="tx1"/>
                </a:solidFill>
                <a:effectLst/>
                <a:latin typeface="Arial" pitchFamily="34" charset="0"/>
                <a:ea typeface="+mn-ea"/>
                <a:cs typeface="+mn-cs"/>
              </a:rPr>
              <a:t> and through the funding of </a:t>
            </a:r>
            <a:r>
              <a:rPr lang="en-US" sz="1200" b="1" kern="1200" dirty="0" smtClean="0">
                <a:solidFill>
                  <a:schemeClr val="tx1"/>
                </a:solidFill>
                <a:effectLst/>
                <a:latin typeface="Arial" pitchFamily="34" charset="0"/>
                <a:ea typeface="+mn-ea"/>
                <a:cs typeface="+mn-cs"/>
              </a:rPr>
              <a:t>science parks </a:t>
            </a:r>
            <a:r>
              <a:rPr lang="en-US" sz="1200" kern="1200" dirty="0" smtClean="0">
                <a:solidFill>
                  <a:schemeClr val="tx1"/>
                </a:solidFill>
                <a:effectLst/>
                <a:latin typeface="Arial" pitchFamily="34" charset="0"/>
                <a:ea typeface="+mn-ea"/>
                <a:cs typeface="+mn-cs"/>
              </a:rPr>
              <a:t>(fostering collaboration between national and local government institutions, universities, and private firms) </a:t>
            </a:r>
            <a:r>
              <a:rPr lang="en-US" sz="1200" b="1" kern="1200" dirty="0" smtClean="0">
                <a:solidFill>
                  <a:schemeClr val="tx1"/>
                </a:solidFill>
                <a:effectLst/>
                <a:latin typeface="Arial" pitchFamily="34" charset="0"/>
                <a:ea typeface="+mn-ea"/>
                <a:cs typeface="+mn-cs"/>
              </a:rPr>
              <a:t>and incubators</a:t>
            </a:r>
            <a:r>
              <a:rPr lang="en-US" sz="1200" kern="1200" dirty="0" smtClean="0">
                <a:solidFill>
                  <a:schemeClr val="tx1"/>
                </a:solidFill>
                <a:effectLst/>
                <a:latin typeface="Arial" pitchFamily="34" charset="0"/>
                <a:ea typeface="+mn-ea"/>
                <a:cs typeface="+mn-cs"/>
              </a:rPr>
              <a:t> (focusing on new business development) and </a:t>
            </a:r>
            <a:r>
              <a:rPr lang="en-US" sz="1200" b="1" kern="1200" dirty="0" smtClean="0">
                <a:solidFill>
                  <a:schemeClr val="tx1"/>
                </a:solidFill>
                <a:effectLst/>
                <a:latin typeface="Arial" pitchFamily="34" charset="0"/>
                <a:ea typeface="+mn-ea"/>
                <a:cs typeface="+mn-cs"/>
              </a:rPr>
              <a:t>grants for other public or private research entities</a:t>
            </a:r>
            <a:r>
              <a:rPr lang="en-US" sz="1200" kern="1200" dirty="0" smtClean="0">
                <a:solidFill>
                  <a:schemeClr val="tx1"/>
                </a:solidFill>
                <a:effectLst/>
                <a:latin typeface="Arial" pitchFamily="34" charset="0"/>
                <a:ea typeface="+mn-ea"/>
                <a:cs typeface="+mn-cs"/>
              </a:rPr>
              <a:t>. </a:t>
            </a:r>
          </a:p>
          <a:p>
            <a:endParaRPr lang="en-US" dirty="0"/>
          </a:p>
        </p:txBody>
      </p:sp>
      <p:sp>
        <p:nvSpPr>
          <p:cNvPr id="634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BC4C5552-203A-4E56-9EC6-6897652A0DCE}" type="slidenum">
              <a:rPr lang="en-US" sz="1200"/>
              <a:pPr algn="r"/>
              <a:t>14</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BFC317B-E015-4119-80F9-296687ADC372}" type="slidenum">
              <a:rPr lang="en-US"/>
              <a:pPr/>
              <a:t>15</a:t>
            </a:fld>
            <a:endParaRPr lang="en-US"/>
          </a:p>
        </p:txBody>
      </p:sp>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p:txBody>
          <a:bodyPr/>
          <a:lstStyle/>
          <a:p>
            <a:r>
              <a:rPr lang="en-US" sz="1200" b="1" i="1" kern="1200" dirty="0" smtClean="0">
                <a:solidFill>
                  <a:schemeClr val="tx1"/>
                </a:solidFill>
                <a:effectLst/>
                <a:latin typeface="Arial" pitchFamily="34" charset="0"/>
                <a:ea typeface="+mn-ea"/>
                <a:cs typeface="+mn-cs"/>
              </a:rPr>
              <a:t>See Figures 2.5 and 2.6</a:t>
            </a:r>
            <a:endParaRPr lang="en-US" sz="1200" kern="1200" dirty="0" smtClean="0">
              <a:solidFill>
                <a:schemeClr val="tx1"/>
              </a:solidFill>
              <a:effectLst/>
              <a:latin typeface="Arial" pitchFamily="34" charset="0"/>
              <a:ea typeface="+mn-ea"/>
              <a:cs typeface="+mn-cs"/>
            </a:endParaRPr>
          </a:p>
          <a:p>
            <a:pPr lvl="0"/>
            <a:r>
              <a:rPr lang="en-US" sz="1200" b="1" kern="1200" dirty="0" smtClean="0">
                <a:solidFill>
                  <a:schemeClr val="tx1"/>
                </a:solidFill>
                <a:effectLst/>
                <a:latin typeface="Arial" pitchFamily="34" charset="0"/>
                <a:ea typeface="+mn-ea"/>
                <a:cs typeface="+mn-cs"/>
              </a:rPr>
              <a:t>Private non-profit organizations</a:t>
            </a:r>
            <a:r>
              <a:rPr lang="en-US" sz="1200" kern="1200" dirty="0" smtClean="0">
                <a:solidFill>
                  <a:schemeClr val="tx1"/>
                </a:solidFill>
                <a:effectLst/>
                <a:latin typeface="Arial" pitchFamily="34" charset="0"/>
                <a:ea typeface="+mn-ea"/>
                <a:cs typeface="+mn-cs"/>
              </a:rPr>
              <a:t> including private research institutes, non-profit hospitals, private foundations, professional or technical societies, academic and industrial consortia, and trade associations, also </a:t>
            </a:r>
            <a:r>
              <a:rPr lang="en-US" sz="1200" kern="1200" dirty="0" err="1" smtClean="0">
                <a:solidFill>
                  <a:schemeClr val="tx1"/>
                </a:solidFill>
                <a:effectLst/>
                <a:latin typeface="Arial" pitchFamily="34" charset="0"/>
                <a:ea typeface="+mn-ea"/>
                <a:cs typeface="+mn-cs"/>
              </a:rPr>
              <a:t>conducte</a:t>
            </a:r>
            <a:r>
              <a:rPr lang="en-US" sz="1200" kern="1200" dirty="0" smtClean="0">
                <a:solidFill>
                  <a:schemeClr val="tx1"/>
                </a:solidFill>
                <a:effectLst/>
                <a:latin typeface="Arial" pitchFamily="34" charset="0"/>
                <a:ea typeface="+mn-ea"/>
                <a:cs typeface="+mn-cs"/>
              </a:rPr>
              <a:t> their own R&amp;D activities.  U.S. nonprofit organizations spent $10.5 billion on R&amp;D in 2006. </a:t>
            </a:r>
          </a:p>
          <a:p>
            <a:endParaRPr lang="en-US" dirty="0"/>
          </a:p>
        </p:txBody>
      </p:sp>
      <p:sp>
        <p:nvSpPr>
          <p:cNvPr id="655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C0A79528-153D-4D23-ADA2-F0ADC59CDCFF}" type="slidenum">
              <a:rPr lang="en-US" sz="1200"/>
              <a:pPr algn="r"/>
              <a:t>15</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78FF029-790E-46B2-84FE-A48A048299B9}" type="slidenum">
              <a:rPr lang="en-US"/>
              <a:pPr/>
              <a:t>16</a:t>
            </a:fld>
            <a:endParaRPr lang="en-US"/>
          </a:p>
        </p:txBody>
      </p:sp>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itchFamily="34" charset="0"/>
                <a:ea typeface="+mn-ea"/>
                <a:cs typeface="+mn-cs"/>
              </a:rPr>
              <a:t>Private non-profit organizations</a:t>
            </a:r>
            <a:r>
              <a:rPr lang="en-US" sz="1200" kern="1200" dirty="0" smtClean="0">
                <a:solidFill>
                  <a:schemeClr val="tx1"/>
                </a:solidFill>
                <a:effectLst/>
                <a:latin typeface="Arial" pitchFamily="34" charset="0"/>
                <a:ea typeface="+mn-ea"/>
                <a:cs typeface="+mn-cs"/>
              </a:rPr>
              <a:t> including private research institutes, non-profit hospitals, private foundations, professional or technical societies, academic and industrial consortia, and trade associations, also </a:t>
            </a:r>
            <a:r>
              <a:rPr lang="en-US" sz="1200" kern="1200" dirty="0" err="1" smtClean="0">
                <a:solidFill>
                  <a:schemeClr val="tx1"/>
                </a:solidFill>
                <a:effectLst/>
                <a:latin typeface="Arial" pitchFamily="34" charset="0"/>
                <a:ea typeface="+mn-ea"/>
                <a:cs typeface="+mn-cs"/>
              </a:rPr>
              <a:t>conducte</a:t>
            </a:r>
            <a:r>
              <a:rPr lang="en-US" sz="1200" kern="1200" dirty="0" smtClean="0">
                <a:solidFill>
                  <a:schemeClr val="tx1"/>
                </a:solidFill>
                <a:effectLst/>
                <a:latin typeface="Arial" pitchFamily="34" charset="0"/>
                <a:ea typeface="+mn-ea"/>
                <a:cs typeface="+mn-cs"/>
              </a:rPr>
              <a:t> their own R&amp;D activities.  U.S. nonprofit organizations spent $10.5 billion on R&amp;D in 2006. </a:t>
            </a:r>
          </a:p>
          <a:p>
            <a:endParaRPr lang="en-US" dirty="0"/>
          </a:p>
        </p:txBody>
      </p:sp>
      <p:sp>
        <p:nvSpPr>
          <p:cNvPr id="675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5F87537C-937E-4264-AA48-16D4F2BD663F}" type="slidenum">
              <a:rPr lang="en-US" sz="1200"/>
              <a:pPr algn="r"/>
              <a:t>16</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067F814-F9D3-4EEF-832E-AF13D067C507}" type="slidenum">
              <a:rPr lang="en-US"/>
              <a:pPr/>
              <a:t>17</a:t>
            </a:fld>
            <a:endParaRPr lang="en-US"/>
          </a:p>
        </p:txBody>
      </p:sp>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There is a </a:t>
            </a:r>
            <a:r>
              <a:rPr lang="en-US" sz="1200" b="1" kern="1200" dirty="0" smtClean="0">
                <a:solidFill>
                  <a:schemeClr val="tx1"/>
                </a:solidFill>
                <a:effectLst/>
                <a:latin typeface="Arial" pitchFamily="34" charset="0"/>
                <a:ea typeface="+mn-ea"/>
                <a:cs typeface="+mn-cs"/>
              </a:rPr>
              <a:t>growing recognition of the importance </a:t>
            </a:r>
            <a:r>
              <a:rPr lang="en-US" sz="1200" kern="1200" dirty="0" smtClean="0">
                <a:solidFill>
                  <a:schemeClr val="tx1"/>
                </a:solidFill>
                <a:effectLst/>
                <a:latin typeface="Arial" pitchFamily="34" charset="0"/>
                <a:ea typeface="+mn-ea"/>
                <a:cs typeface="+mn-cs"/>
              </a:rPr>
              <a:t>of </a:t>
            </a:r>
            <a:r>
              <a:rPr lang="en-US" sz="1200" b="1" kern="1200" dirty="0" smtClean="0">
                <a:solidFill>
                  <a:schemeClr val="tx1"/>
                </a:solidFill>
                <a:effectLst/>
                <a:latin typeface="Arial" pitchFamily="34" charset="0"/>
                <a:ea typeface="+mn-ea"/>
                <a:cs typeface="+mn-cs"/>
              </a:rPr>
              <a:t>collaborative</a:t>
            </a:r>
            <a:r>
              <a:rPr lang="en-US" sz="1200" kern="1200" dirty="0" smtClean="0">
                <a:solidFill>
                  <a:schemeClr val="tx1"/>
                </a:solidFill>
                <a:effectLst/>
                <a:latin typeface="Arial" pitchFamily="34" charset="0"/>
                <a:ea typeface="+mn-ea"/>
                <a:cs typeface="+mn-cs"/>
              </a:rPr>
              <a:t> research and development </a:t>
            </a:r>
            <a:r>
              <a:rPr lang="en-US" sz="1200" b="1" kern="1200" dirty="0" smtClean="0">
                <a:solidFill>
                  <a:schemeClr val="tx1"/>
                </a:solidFill>
                <a:effectLst/>
                <a:latin typeface="Arial" pitchFamily="34" charset="0"/>
                <a:ea typeface="+mn-ea"/>
                <a:cs typeface="+mn-cs"/>
              </a:rPr>
              <a:t>networks</a:t>
            </a:r>
            <a:r>
              <a:rPr lang="en-US" sz="1200" kern="1200" dirty="0" smtClean="0">
                <a:solidFill>
                  <a:schemeClr val="tx1"/>
                </a:solidFill>
                <a:effectLst/>
                <a:latin typeface="Arial" pitchFamily="34" charset="0"/>
                <a:ea typeface="+mn-ea"/>
                <a:cs typeface="+mn-cs"/>
              </a:rPr>
              <a:t> for successful innovation including joint ventures, licensing and second-sourcing agreements, research associations, government -sponsored joint research programs, value-added networks for technical and scientific interchange, and informal networks. </a:t>
            </a:r>
          </a:p>
          <a:p>
            <a:endParaRPr lang="en-US" dirty="0"/>
          </a:p>
        </p:txBody>
      </p:sp>
      <p:sp>
        <p:nvSpPr>
          <p:cNvPr id="696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5AC4DE0A-8333-4872-8FED-6C57A440ACCE}" type="slidenum">
              <a:rPr lang="en-US" sz="1200"/>
              <a:pPr algn="r"/>
              <a:t>17</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AF33C76-ED5D-4F51-BB64-9EECF5E0568B}" type="slidenum">
              <a:rPr lang="en-US"/>
              <a:pPr/>
              <a:t>18</a:t>
            </a:fld>
            <a:endParaRPr lang="en-US"/>
          </a:p>
        </p:txBody>
      </p:sp>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p:txBody>
          <a:bodyPr/>
          <a:lstStyle/>
          <a:p>
            <a:pPr lvl="0"/>
            <a:r>
              <a:rPr lang="en-US" sz="1200" kern="1200" dirty="0" smtClean="0">
                <a:solidFill>
                  <a:schemeClr val="tx1"/>
                </a:solidFill>
                <a:effectLst/>
                <a:latin typeface="Arial" pitchFamily="34" charset="0"/>
                <a:ea typeface="+mn-ea"/>
                <a:cs typeface="+mn-cs"/>
              </a:rPr>
              <a:t>The structure of such networks influences the flow of information and other resources through the network. The size and density of the network can thus influence the innovation of organizations that are embedded in the network (see Figure 8.X).</a:t>
            </a:r>
          </a:p>
          <a:p>
            <a:pPr lvl="0"/>
            <a:r>
              <a:rPr lang="en-US" sz="1200" kern="1200" dirty="0" smtClean="0">
                <a:solidFill>
                  <a:schemeClr val="tx1"/>
                </a:solidFill>
                <a:effectLst/>
                <a:latin typeface="Arial" pitchFamily="34" charset="0"/>
                <a:ea typeface="+mn-ea"/>
                <a:cs typeface="+mn-cs"/>
              </a:rPr>
              <a:t>Firms in </a:t>
            </a:r>
            <a:r>
              <a:rPr lang="en-US" sz="1200" b="1" kern="1200" dirty="0" smtClean="0">
                <a:solidFill>
                  <a:schemeClr val="tx1"/>
                </a:solidFill>
                <a:effectLst/>
                <a:latin typeface="Arial" pitchFamily="34" charset="0"/>
                <a:ea typeface="+mn-ea"/>
                <a:cs typeface="+mn-cs"/>
              </a:rPr>
              <a:t>close geographic proximity</a:t>
            </a:r>
            <a:r>
              <a:rPr lang="en-US" sz="1200" kern="1200" dirty="0" smtClean="0">
                <a:solidFill>
                  <a:schemeClr val="tx1"/>
                </a:solidFill>
                <a:effectLst/>
                <a:latin typeface="Arial" pitchFamily="34" charset="0"/>
                <a:ea typeface="+mn-ea"/>
                <a:cs typeface="+mn-cs"/>
              </a:rPr>
              <a:t> are more likely to collaborate and exchange knowledge (e.g. Silicon Valley’s semiconductor firms, lower Manhattan's multimedia cluster, or Modena Italy's knitwear district).</a:t>
            </a:r>
          </a:p>
          <a:p>
            <a:endParaRPr lang="en-US" dirty="0"/>
          </a:p>
        </p:txBody>
      </p:sp>
      <p:sp>
        <p:nvSpPr>
          <p:cNvPr id="716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67513D58-4FD4-4B9C-976F-5C73CDDC94D4}" type="slidenum">
              <a:rPr lang="en-US" sz="1200"/>
              <a:pPr algn="r"/>
              <a:t>18</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461C359-D24F-4C0C-B48B-24D6F94F93EC}" type="slidenum">
              <a:rPr lang="en-US"/>
              <a:pPr/>
              <a:t>19</a:t>
            </a:fld>
            <a:endParaRPr lang="en-US"/>
          </a:p>
        </p:txBody>
      </p:sp>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Technology clusters</a:t>
            </a:r>
            <a:r>
              <a:rPr lang="en-US" sz="1200" kern="1200" dirty="0" smtClean="0">
                <a:solidFill>
                  <a:schemeClr val="tx1"/>
                </a:solidFill>
                <a:effectLst/>
                <a:latin typeface="Arial" pitchFamily="34" charset="0"/>
                <a:ea typeface="+mn-ea"/>
                <a:cs typeface="+mn-cs"/>
              </a:rPr>
              <a:t> often emerge because:  </a:t>
            </a:r>
          </a:p>
          <a:p>
            <a:pPr lvl="1"/>
            <a:r>
              <a:rPr lang="en-US" sz="1200" kern="1200" dirty="0" smtClean="0">
                <a:solidFill>
                  <a:schemeClr val="tx1"/>
                </a:solidFill>
                <a:effectLst/>
                <a:latin typeface="Arial" pitchFamily="34" charset="0"/>
                <a:ea typeface="+mn-ea"/>
                <a:cs typeface="+mn-cs"/>
              </a:rPr>
              <a:t>There are often </a:t>
            </a:r>
            <a:r>
              <a:rPr lang="en-US" sz="1200" b="1" kern="1200" dirty="0" smtClean="0">
                <a:solidFill>
                  <a:schemeClr val="tx1"/>
                </a:solidFill>
                <a:effectLst/>
                <a:latin typeface="Arial" pitchFamily="34" charset="0"/>
                <a:ea typeface="+mn-ea"/>
                <a:cs typeface="+mn-cs"/>
              </a:rPr>
              <a:t>economies</a:t>
            </a:r>
            <a:r>
              <a:rPr lang="en-US" sz="1200" kern="1200" dirty="0" smtClean="0">
                <a:solidFill>
                  <a:schemeClr val="tx1"/>
                </a:solidFill>
                <a:effectLst/>
                <a:latin typeface="Arial" pitchFamily="34" charset="0"/>
                <a:ea typeface="+mn-ea"/>
                <a:cs typeface="+mn-cs"/>
              </a:rPr>
              <a:t> of having buyers, suppliers, and </a:t>
            </a:r>
            <a:r>
              <a:rPr lang="en-US" sz="1200" kern="1200" dirty="0" err="1" smtClean="0">
                <a:solidFill>
                  <a:schemeClr val="tx1"/>
                </a:solidFill>
                <a:effectLst/>
                <a:latin typeface="Arial" pitchFamily="34" charset="0"/>
                <a:ea typeface="+mn-ea"/>
                <a:cs typeface="+mn-cs"/>
              </a:rPr>
              <a:t>complementors</a:t>
            </a:r>
            <a:r>
              <a:rPr lang="en-US" sz="1200" kern="1200" dirty="0" smtClean="0">
                <a:solidFill>
                  <a:schemeClr val="tx1"/>
                </a:solidFill>
                <a:effectLst/>
                <a:latin typeface="Arial" pitchFamily="34" charset="0"/>
                <a:ea typeface="+mn-ea"/>
                <a:cs typeface="+mn-cs"/>
              </a:rPr>
              <a:t> located in close proximity. </a:t>
            </a:r>
          </a:p>
          <a:p>
            <a:pPr lvl="1"/>
            <a:r>
              <a:rPr lang="en-US" sz="1200" kern="1200" dirty="0" smtClean="0">
                <a:solidFill>
                  <a:schemeClr val="tx1"/>
                </a:solidFill>
                <a:effectLst/>
                <a:latin typeface="Arial" pitchFamily="34" charset="0"/>
                <a:ea typeface="+mn-ea"/>
                <a:cs typeface="+mn-cs"/>
              </a:rPr>
              <a:t>Proximity facilitates </a:t>
            </a:r>
            <a:r>
              <a:rPr lang="en-US" sz="1200" b="1" kern="1200" dirty="0" smtClean="0">
                <a:solidFill>
                  <a:schemeClr val="tx1"/>
                </a:solidFill>
                <a:effectLst/>
                <a:latin typeface="Arial" pitchFamily="34" charset="0"/>
                <a:ea typeface="+mn-ea"/>
                <a:cs typeface="+mn-cs"/>
              </a:rPr>
              <a:t>knowledge transfer</a:t>
            </a:r>
            <a:r>
              <a:rPr lang="en-US" sz="1200" kern="1200" dirty="0" smtClean="0">
                <a:solidFill>
                  <a:schemeClr val="tx1"/>
                </a:solidFill>
                <a:effectLst/>
                <a:latin typeface="Arial" pitchFamily="34" charset="0"/>
                <a:ea typeface="+mn-ea"/>
                <a:cs typeface="+mn-cs"/>
              </a:rPr>
              <a:t>. The exchange of</a:t>
            </a:r>
            <a:r>
              <a:rPr lang="en-US" sz="1200" b="1" kern="1200" dirty="0" smtClean="0">
                <a:solidFill>
                  <a:schemeClr val="tx1"/>
                </a:solidFill>
                <a:effectLst/>
                <a:latin typeface="Arial" pitchFamily="34" charset="0"/>
                <a:ea typeface="+mn-ea"/>
                <a:cs typeface="+mn-cs"/>
              </a:rPr>
              <a:t> complex</a:t>
            </a:r>
            <a:r>
              <a:rPr lang="en-US" sz="1200" kern="1200" dirty="0" smtClean="0">
                <a:solidFill>
                  <a:schemeClr val="tx1"/>
                </a:solidFill>
                <a:effectLst/>
                <a:latin typeface="Arial" pitchFamily="34" charset="0"/>
                <a:ea typeface="+mn-ea"/>
                <a:cs typeface="+mn-cs"/>
              </a:rPr>
              <a:t> or </a:t>
            </a:r>
            <a:r>
              <a:rPr lang="en-US" sz="1200" b="1" kern="1200" dirty="0" smtClean="0">
                <a:solidFill>
                  <a:schemeClr val="tx1"/>
                </a:solidFill>
                <a:effectLst/>
                <a:latin typeface="Arial" pitchFamily="34" charset="0"/>
                <a:ea typeface="+mn-ea"/>
                <a:cs typeface="+mn-cs"/>
              </a:rPr>
              <a:t>tacit</a:t>
            </a:r>
            <a:r>
              <a:rPr lang="en-US" sz="1200" kern="1200" dirty="0" smtClean="0">
                <a:solidFill>
                  <a:schemeClr val="tx1"/>
                </a:solidFill>
                <a:effectLst/>
                <a:latin typeface="Arial" pitchFamily="34" charset="0"/>
                <a:ea typeface="+mn-ea"/>
                <a:cs typeface="+mn-cs"/>
              </a:rPr>
              <a:t> knowledge typically requires frequent and close interaction. Proximity influences a firms’ </a:t>
            </a:r>
            <a:r>
              <a:rPr lang="en-US" sz="1200" b="1" kern="1200" dirty="0" smtClean="0">
                <a:solidFill>
                  <a:schemeClr val="tx1"/>
                </a:solidFill>
                <a:effectLst/>
                <a:latin typeface="Arial" pitchFamily="34" charset="0"/>
                <a:ea typeface="+mn-ea"/>
                <a:cs typeface="+mn-cs"/>
              </a:rPr>
              <a:t>willingness</a:t>
            </a:r>
            <a:r>
              <a:rPr lang="en-US" sz="1200" kern="1200" dirty="0" smtClean="0">
                <a:solidFill>
                  <a:schemeClr val="tx1"/>
                </a:solidFill>
                <a:effectLst/>
                <a:latin typeface="Arial" pitchFamily="34" charset="0"/>
                <a:ea typeface="+mn-ea"/>
                <a:cs typeface="+mn-cs"/>
              </a:rPr>
              <a:t> to exchange knowledge and firms’ </a:t>
            </a:r>
            <a:r>
              <a:rPr lang="en-US" sz="1200" b="1" kern="1200" dirty="0" smtClean="0">
                <a:solidFill>
                  <a:schemeClr val="tx1"/>
                </a:solidFill>
                <a:effectLst/>
                <a:latin typeface="Arial" pitchFamily="34" charset="0"/>
                <a:ea typeface="+mn-ea"/>
                <a:cs typeface="+mn-cs"/>
              </a:rPr>
              <a:t>ability</a:t>
            </a:r>
            <a:r>
              <a:rPr lang="en-US" sz="1200" kern="1200" dirty="0" smtClean="0">
                <a:solidFill>
                  <a:schemeClr val="tx1"/>
                </a:solidFill>
                <a:effectLst/>
                <a:latin typeface="Arial" pitchFamily="34" charset="0"/>
                <a:ea typeface="+mn-ea"/>
                <a:cs typeface="+mn-cs"/>
              </a:rPr>
              <a:t> to develop common ways of understanding and articulating knowledge.</a:t>
            </a:r>
          </a:p>
          <a:p>
            <a:pPr lvl="1"/>
            <a:r>
              <a:rPr lang="en-US" sz="1200" kern="1200" dirty="0" smtClean="0">
                <a:solidFill>
                  <a:schemeClr val="tx1"/>
                </a:solidFill>
                <a:effectLst/>
                <a:latin typeface="Arial" pitchFamily="34" charset="0"/>
                <a:ea typeface="+mn-ea"/>
                <a:cs typeface="+mn-cs"/>
              </a:rPr>
              <a:t>People (to a large extent) hold knowledge and </a:t>
            </a:r>
            <a:r>
              <a:rPr lang="en-US" sz="1200" b="1" kern="1200" dirty="0" smtClean="0">
                <a:solidFill>
                  <a:schemeClr val="tx1"/>
                </a:solidFill>
                <a:effectLst/>
                <a:latin typeface="Arial" pitchFamily="34" charset="0"/>
                <a:ea typeface="+mn-ea"/>
                <a:cs typeface="+mn-cs"/>
              </a:rPr>
              <a:t>people tend</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to be</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reluctantly mobile</a:t>
            </a:r>
            <a:r>
              <a:rPr lang="en-US" sz="1200" kern="1200" dirty="0" smtClean="0">
                <a:solidFill>
                  <a:schemeClr val="tx1"/>
                </a:solidFill>
                <a:effectLst/>
                <a:latin typeface="Arial" pitchFamily="34" charset="0"/>
                <a:ea typeface="+mn-ea"/>
                <a:cs typeface="+mn-cs"/>
              </a:rPr>
              <a:t>. As a result knowledge tends to be regionally localized. For example, </a:t>
            </a:r>
            <a:r>
              <a:rPr lang="en-US" sz="1200" kern="1200" dirty="0" err="1" smtClean="0">
                <a:solidFill>
                  <a:schemeClr val="tx1"/>
                </a:solidFill>
                <a:effectLst/>
                <a:latin typeface="Arial" pitchFamily="34" charset="0"/>
                <a:ea typeface="+mn-ea"/>
                <a:cs typeface="+mn-cs"/>
              </a:rPr>
              <a:t>Annalee</a:t>
            </a:r>
            <a:r>
              <a:rPr lang="en-US" sz="1200" kern="1200" dirty="0" smtClean="0">
                <a:solidFill>
                  <a:schemeClr val="tx1"/>
                </a:solidFill>
                <a:effectLst/>
                <a:latin typeface="Arial" pitchFamily="34" charset="0"/>
                <a:ea typeface="+mn-ea"/>
                <a:cs typeface="+mn-cs"/>
              </a:rPr>
              <a:t> </a:t>
            </a:r>
            <a:r>
              <a:rPr lang="en-US" sz="1200" kern="1200" dirty="0" err="1" smtClean="0">
                <a:solidFill>
                  <a:schemeClr val="tx1"/>
                </a:solidFill>
                <a:effectLst/>
                <a:latin typeface="Arial" pitchFamily="34" charset="0"/>
                <a:ea typeface="+mn-ea"/>
                <a:cs typeface="+mn-cs"/>
              </a:rPr>
              <a:t>Saxenian</a:t>
            </a:r>
            <a:r>
              <a:rPr lang="en-US" sz="1200" kern="1200" dirty="0" smtClean="0">
                <a:solidFill>
                  <a:schemeClr val="tx1"/>
                </a:solidFill>
                <a:effectLst/>
                <a:latin typeface="Arial" pitchFamily="34" charset="0"/>
                <a:ea typeface="+mn-ea"/>
                <a:cs typeface="+mn-cs"/>
              </a:rPr>
              <a:t> found that engineers in </a:t>
            </a:r>
            <a:r>
              <a:rPr lang="en-US" sz="1200" b="1" kern="1200" dirty="0" smtClean="0">
                <a:solidFill>
                  <a:schemeClr val="tx1"/>
                </a:solidFill>
                <a:effectLst/>
                <a:latin typeface="Arial" pitchFamily="34" charset="0"/>
                <a:ea typeface="+mn-ea"/>
                <a:cs typeface="+mn-cs"/>
              </a:rPr>
              <a:t>Silicon Valley</a:t>
            </a:r>
            <a:r>
              <a:rPr lang="en-US" sz="1200" kern="1200" dirty="0" smtClean="0">
                <a:solidFill>
                  <a:schemeClr val="tx1"/>
                </a:solidFill>
                <a:effectLst/>
                <a:latin typeface="Arial" pitchFamily="34" charset="0"/>
                <a:ea typeface="+mn-ea"/>
                <a:cs typeface="+mn-cs"/>
              </a:rPr>
              <a:t> were </a:t>
            </a:r>
          </a:p>
          <a:p>
            <a:pPr lvl="1"/>
            <a:r>
              <a:rPr lang="en-US" sz="1200" kern="1200" dirty="0" smtClean="0">
                <a:solidFill>
                  <a:schemeClr val="tx1"/>
                </a:solidFill>
                <a:effectLst/>
                <a:latin typeface="Arial" pitchFamily="34" charset="0"/>
                <a:ea typeface="+mn-ea"/>
                <a:cs typeface="+mn-cs"/>
              </a:rPr>
              <a:t/>
            </a:r>
            <a:br>
              <a:rPr lang="en-US" sz="1200" kern="1200" dirty="0" smtClean="0">
                <a:solidFill>
                  <a:schemeClr val="tx1"/>
                </a:solidFill>
                <a:effectLst/>
                <a:latin typeface="Arial" pitchFamily="34" charset="0"/>
                <a:ea typeface="+mn-ea"/>
                <a:cs typeface="+mn-cs"/>
              </a:rPr>
            </a:br>
            <a:r>
              <a:rPr lang="en-US" sz="1200" b="1" kern="1200" dirty="0" smtClean="0">
                <a:solidFill>
                  <a:schemeClr val="tx1"/>
                </a:solidFill>
                <a:effectLst/>
                <a:latin typeface="Arial" pitchFamily="34" charset="0"/>
                <a:ea typeface="+mn-ea"/>
                <a:cs typeface="+mn-cs"/>
              </a:rPr>
              <a:t>more loyal to their craft</a:t>
            </a:r>
            <a:r>
              <a:rPr lang="en-US" sz="1200" kern="1200" dirty="0" smtClean="0">
                <a:solidFill>
                  <a:schemeClr val="tx1"/>
                </a:solidFill>
                <a:effectLst/>
                <a:latin typeface="Arial" pitchFamily="34" charset="0"/>
                <a:ea typeface="+mn-ea"/>
                <a:cs typeface="+mn-cs"/>
              </a:rPr>
              <a:t> than to any particular company, but they were also </a:t>
            </a:r>
            <a:r>
              <a:rPr lang="en-US" sz="1200" b="1" kern="1200" dirty="0" smtClean="0">
                <a:solidFill>
                  <a:schemeClr val="tx1"/>
                </a:solidFill>
                <a:effectLst/>
                <a:latin typeface="Arial" pitchFamily="34" charset="0"/>
                <a:ea typeface="+mn-ea"/>
                <a:cs typeface="+mn-cs"/>
              </a:rPr>
              <a:t>very likely to stay in the region</a:t>
            </a:r>
            <a:r>
              <a:rPr lang="en-US" sz="1200" kern="1200" dirty="0" smtClean="0">
                <a:solidFill>
                  <a:schemeClr val="tx1"/>
                </a:solidFill>
                <a:effectLst/>
                <a:latin typeface="Arial" pitchFamily="34" charset="0"/>
                <a:ea typeface="+mn-ea"/>
                <a:cs typeface="+mn-cs"/>
              </a:rPr>
              <a:t> even if they changed jobs.</a:t>
            </a:r>
          </a:p>
          <a:p>
            <a:pPr lvl="1"/>
            <a:r>
              <a:rPr lang="en-US" sz="1200" kern="1200" dirty="0" smtClean="0">
                <a:solidFill>
                  <a:schemeClr val="tx1"/>
                </a:solidFill>
                <a:effectLst/>
                <a:latin typeface="Arial" pitchFamily="34" charset="0"/>
                <a:ea typeface="+mn-ea"/>
                <a:cs typeface="+mn-cs"/>
              </a:rPr>
              <a:t>Successful firms create a </a:t>
            </a:r>
            <a:r>
              <a:rPr lang="en-US" sz="1200" b="1" kern="1200" dirty="0" smtClean="0">
                <a:solidFill>
                  <a:schemeClr val="tx1"/>
                </a:solidFill>
                <a:effectLst/>
                <a:latin typeface="Arial" pitchFamily="34" charset="0"/>
                <a:ea typeface="+mn-ea"/>
                <a:cs typeface="+mn-cs"/>
              </a:rPr>
              <a:t>valuable labor pool</a:t>
            </a:r>
            <a:r>
              <a:rPr lang="en-US" sz="1200" kern="1200" dirty="0" smtClean="0">
                <a:solidFill>
                  <a:schemeClr val="tx1"/>
                </a:solidFill>
                <a:effectLst/>
                <a:latin typeface="Arial" pitchFamily="34" charset="0"/>
                <a:ea typeface="+mn-ea"/>
                <a:cs typeface="+mn-cs"/>
              </a:rPr>
              <a:t> that is attractive to new firms that desire similar labor skills. </a:t>
            </a:r>
          </a:p>
          <a:p>
            <a:pPr lvl="0"/>
            <a:r>
              <a:rPr lang="en-US" sz="1200" kern="1200" dirty="0" smtClean="0">
                <a:solidFill>
                  <a:schemeClr val="tx1"/>
                </a:solidFill>
                <a:effectLst/>
                <a:latin typeface="Arial" pitchFamily="34" charset="0"/>
                <a:ea typeface="+mn-ea"/>
                <a:cs typeface="+mn-cs"/>
              </a:rPr>
              <a:t> The increase in employment and tax revenues in the region can lead to improvements in infrastructure (such as roads and utilities) schools, and other markets that service the population.</a:t>
            </a:r>
          </a:p>
          <a:p>
            <a:pPr lvl="0"/>
            <a:r>
              <a:rPr lang="en-US" sz="1200" kern="1200" dirty="0" smtClean="0">
                <a:solidFill>
                  <a:schemeClr val="tx1"/>
                </a:solidFill>
                <a:effectLst/>
                <a:latin typeface="Arial" pitchFamily="34" charset="0"/>
                <a:ea typeface="+mn-ea"/>
                <a:cs typeface="+mn-cs"/>
              </a:rPr>
              <a:t>The benefits firms reap by clustering together in close proximity are known as “</a:t>
            </a:r>
            <a:r>
              <a:rPr lang="en-US" sz="1200" b="1" kern="1200" dirty="0" smtClean="0">
                <a:solidFill>
                  <a:schemeClr val="tx1"/>
                </a:solidFill>
                <a:effectLst/>
                <a:latin typeface="Arial" pitchFamily="34" charset="0"/>
                <a:ea typeface="+mn-ea"/>
                <a:cs typeface="+mn-cs"/>
              </a:rPr>
              <a:t>agglomeration economies</a:t>
            </a:r>
            <a:r>
              <a:rPr lang="en-US" sz="1200" kern="1200" dirty="0" smtClean="0">
                <a:solidFill>
                  <a:schemeClr val="tx1"/>
                </a:solidFill>
                <a:effectLst/>
                <a:latin typeface="Arial" pitchFamily="34" charset="0"/>
                <a:ea typeface="+mn-ea"/>
                <a:cs typeface="+mn-cs"/>
              </a:rPr>
              <a:t>.”</a:t>
            </a:r>
          </a:p>
          <a:p>
            <a:pPr lvl="1"/>
            <a:r>
              <a:rPr lang="en-US" sz="1200" kern="1200" dirty="0" smtClean="0">
                <a:solidFill>
                  <a:schemeClr val="tx1"/>
                </a:solidFill>
                <a:effectLst/>
                <a:latin typeface="Arial" pitchFamily="34" charset="0"/>
                <a:ea typeface="+mn-ea"/>
                <a:cs typeface="+mn-cs"/>
              </a:rPr>
              <a:t>The </a:t>
            </a:r>
            <a:r>
              <a:rPr lang="en-US" sz="1200" b="1" kern="1200" dirty="0" smtClean="0">
                <a:solidFill>
                  <a:schemeClr val="tx1"/>
                </a:solidFill>
                <a:effectLst/>
                <a:latin typeface="Arial" pitchFamily="34" charset="0"/>
                <a:ea typeface="+mn-ea"/>
                <a:cs typeface="+mn-cs"/>
              </a:rPr>
              <a:t>downsides to geographical clustering</a:t>
            </a:r>
            <a:r>
              <a:rPr lang="en-US" sz="1200" kern="1200" dirty="0" smtClean="0">
                <a:solidFill>
                  <a:schemeClr val="tx1"/>
                </a:solidFill>
                <a:effectLst/>
                <a:latin typeface="Arial" pitchFamily="34" charset="0"/>
                <a:ea typeface="+mn-ea"/>
                <a:cs typeface="+mn-cs"/>
              </a:rPr>
              <a:t> are that competition between the firms may reduce their pricing power, increase the possibility of competitors gaining access to each others’ proprietary knowledge. Clustering can also lead to traffic congestion, high housing costs, and higher concentrations of pollution. </a:t>
            </a:r>
          </a:p>
          <a:p>
            <a:endParaRPr lang="en-US" dirty="0"/>
          </a:p>
        </p:txBody>
      </p:sp>
      <p:sp>
        <p:nvSpPr>
          <p:cNvPr id="737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94412913-0E22-42DF-B9B8-F677B2CB743A}" type="slidenum">
              <a:rPr lang="en-US" sz="1200"/>
              <a:pPr algn="r"/>
              <a:t>19</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67AA258-A1E4-4421-8E8C-819C1C4DE720}" type="slidenum">
              <a:rPr lang="en-US"/>
              <a:pPr/>
              <a:t>20</a:t>
            </a:fld>
            <a:endParaRPr lang="en-US"/>
          </a:p>
        </p:txBody>
      </p:sp>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Studies have shown that the </a:t>
            </a:r>
            <a:r>
              <a:rPr lang="en-US" sz="1200" b="1" kern="1200" dirty="0" smtClean="0">
                <a:solidFill>
                  <a:schemeClr val="tx1"/>
                </a:solidFill>
                <a:effectLst/>
                <a:latin typeface="Arial" pitchFamily="34" charset="0"/>
                <a:ea typeface="+mn-ea"/>
                <a:cs typeface="+mn-cs"/>
              </a:rPr>
              <a:t>degree</a:t>
            </a:r>
            <a:r>
              <a:rPr lang="en-US" sz="1200" kern="1200" dirty="0" smtClean="0">
                <a:solidFill>
                  <a:schemeClr val="tx1"/>
                </a:solidFill>
                <a:effectLst/>
                <a:latin typeface="Arial" pitchFamily="34" charset="0"/>
                <a:ea typeface="+mn-ea"/>
                <a:cs typeface="+mn-cs"/>
              </a:rPr>
              <a:t> to which innovative activities are </a:t>
            </a:r>
            <a:r>
              <a:rPr lang="en-US" sz="1200" b="1" kern="1200" dirty="0" smtClean="0">
                <a:solidFill>
                  <a:schemeClr val="tx1"/>
                </a:solidFill>
                <a:effectLst/>
                <a:latin typeface="Arial" pitchFamily="34" charset="0"/>
                <a:ea typeface="+mn-ea"/>
                <a:cs typeface="+mn-cs"/>
              </a:rPr>
              <a:t>geographically clustered</a:t>
            </a:r>
            <a:r>
              <a:rPr lang="en-US" sz="1200" kern="1200" dirty="0" smtClean="0">
                <a:solidFill>
                  <a:schemeClr val="tx1"/>
                </a:solidFill>
                <a:effectLst/>
                <a:latin typeface="Arial" pitchFamily="34" charset="0"/>
                <a:ea typeface="+mn-ea"/>
                <a:cs typeface="+mn-cs"/>
              </a:rPr>
              <a:t> depends on things such as: the </a:t>
            </a:r>
            <a:r>
              <a:rPr lang="en-US" sz="1200" b="1" kern="1200" dirty="0" smtClean="0">
                <a:solidFill>
                  <a:schemeClr val="tx1"/>
                </a:solidFill>
                <a:effectLst/>
                <a:latin typeface="Arial" pitchFamily="34" charset="0"/>
                <a:ea typeface="+mn-ea"/>
                <a:cs typeface="+mn-cs"/>
              </a:rPr>
              <a:t>nature of the technology</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industry characteristics</a:t>
            </a:r>
            <a:r>
              <a:rPr lang="en-US" sz="1200" kern="1200" dirty="0" smtClean="0">
                <a:solidFill>
                  <a:schemeClr val="tx1"/>
                </a:solidFill>
                <a:effectLst/>
                <a:latin typeface="Arial" pitchFamily="34" charset="0"/>
                <a:ea typeface="+mn-ea"/>
                <a:cs typeface="+mn-cs"/>
              </a:rPr>
              <a:t>, and the </a:t>
            </a:r>
            <a:r>
              <a:rPr lang="en-US" sz="1200" b="1" kern="1200" dirty="0" smtClean="0">
                <a:solidFill>
                  <a:schemeClr val="tx1"/>
                </a:solidFill>
                <a:effectLst/>
                <a:latin typeface="Arial" pitchFamily="34" charset="0"/>
                <a:ea typeface="+mn-ea"/>
                <a:cs typeface="+mn-cs"/>
              </a:rPr>
              <a:t>cultural context</a:t>
            </a:r>
            <a:r>
              <a:rPr lang="en-US" sz="1200" kern="1200" dirty="0" smtClean="0">
                <a:solidFill>
                  <a:schemeClr val="tx1"/>
                </a:solidFill>
                <a:effectLst/>
                <a:latin typeface="Arial" pitchFamily="34" charset="0"/>
                <a:ea typeface="+mn-ea"/>
                <a:cs typeface="+mn-cs"/>
              </a:rPr>
              <a:t> of the technology (e.g. population density of labor or customers), </a:t>
            </a:r>
            <a:r>
              <a:rPr lang="en-US" sz="1200" b="1" kern="1200" dirty="0" smtClean="0">
                <a:solidFill>
                  <a:schemeClr val="tx1"/>
                </a:solidFill>
                <a:effectLst/>
                <a:latin typeface="Arial" pitchFamily="34" charset="0"/>
                <a:ea typeface="+mn-ea"/>
                <a:cs typeface="+mn-cs"/>
              </a:rPr>
              <a:t>infrastructure development</a:t>
            </a:r>
            <a:r>
              <a:rPr lang="en-US" sz="1200" kern="1200" dirty="0" smtClean="0">
                <a:solidFill>
                  <a:schemeClr val="tx1"/>
                </a:solidFill>
                <a:effectLst/>
                <a:latin typeface="Arial" pitchFamily="34" charset="0"/>
                <a:ea typeface="+mn-ea"/>
                <a:cs typeface="+mn-cs"/>
              </a:rPr>
              <a:t>, or </a:t>
            </a:r>
            <a:r>
              <a:rPr lang="en-US" sz="1200" b="1" kern="1200" dirty="0" smtClean="0">
                <a:solidFill>
                  <a:schemeClr val="tx1"/>
                </a:solidFill>
                <a:effectLst/>
                <a:latin typeface="Arial" pitchFamily="34" charset="0"/>
                <a:ea typeface="+mn-ea"/>
                <a:cs typeface="+mn-cs"/>
              </a:rPr>
              <a:t>national differences</a:t>
            </a:r>
            <a:r>
              <a:rPr lang="en-US" sz="1200" kern="1200" dirty="0" smtClean="0">
                <a:solidFill>
                  <a:schemeClr val="tx1"/>
                </a:solidFill>
                <a:effectLst/>
                <a:latin typeface="Arial" pitchFamily="34" charset="0"/>
                <a:ea typeface="+mn-ea"/>
                <a:cs typeface="+mn-cs"/>
              </a:rPr>
              <a:t> in the way technology development is funded or protected. </a:t>
            </a:r>
          </a:p>
          <a:p>
            <a:endParaRPr lang="en-US" dirty="0"/>
          </a:p>
        </p:txBody>
      </p:sp>
      <p:sp>
        <p:nvSpPr>
          <p:cNvPr id="757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F1FB9ACB-5DCE-4D45-B13E-8BFF4832C2A0}" type="slidenum">
              <a:rPr lang="en-US" sz="1200"/>
              <a:pPr algn="r"/>
              <a:t>20</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70A3603-92F1-42BC-A497-BABDD400833C}" type="slidenum">
              <a:rPr lang="en-US"/>
              <a:pPr/>
              <a:t>3</a:t>
            </a:fld>
            <a:endParaRPr lang="en-US"/>
          </a:p>
        </p:txBody>
      </p:sp>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 Creativity</a:t>
            </a:r>
            <a:endParaRPr lang="en-US" sz="1200" kern="1200" dirty="0" smtClean="0">
              <a:solidFill>
                <a:schemeClr val="tx1"/>
              </a:solidFill>
              <a:effectLst/>
              <a:latin typeface="Arial" pitchFamily="34" charset="0"/>
              <a:ea typeface="+mn-ea"/>
              <a:cs typeface="+mn-cs"/>
            </a:endParaRPr>
          </a:p>
          <a:p>
            <a:pPr lvl="0"/>
            <a:r>
              <a:rPr lang="en-US" sz="1200" b="1" kern="1200" dirty="0" smtClean="0">
                <a:solidFill>
                  <a:schemeClr val="tx1"/>
                </a:solidFill>
                <a:effectLst/>
                <a:latin typeface="Arial" pitchFamily="34" charset="0"/>
                <a:ea typeface="+mn-ea"/>
                <a:cs typeface="+mn-cs"/>
              </a:rPr>
              <a:t/>
            </a:r>
            <a:br>
              <a:rPr lang="en-US" sz="1200" b="1" kern="1200" dirty="0" smtClean="0">
                <a:solidFill>
                  <a:schemeClr val="tx1"/>
                </a:solidFill>
                <a:effectLst/>
                <a:latin typeface="Arial" pitchFamily="34" charset="0"/>
                <a:ea typeface="+mn-ea"/>
                <a:cs typeface="+mn-cs"/>
              </a:rPr>
            </a:br>
            <a:r>
              <a:rPr lang="en-US" sz="1200" b="1" kern="1200" dirty="0" smtClean="0">
                <a:solidFill>
                  <a:schemeClr val="tx1"/>
                </a:solidFill>
                <a:effectLst/>
                <a:latin typeface="Arial" pitchFamily="34" charset="0"/>
                <a:ea typeface="+mn-ea"/>
                <a:cs typeface="+mn-cs"/>
              </a:rPr>
              <a:t>Creativity</a:t>
            </a:r>
            <a:r>
              <a:rPr lang="en-US" sz="1200" kern="1200" dirty="0" smtClean="0">
                <a:solidFill>
                  <a:schemeClr val="tx1"/>
                </a:solidFill>
                <a:effectLst/>
                <a:latin typeface="Arial" pitchFamily="34" charset="0"/>
                <a:ea typeface="+mn-ea"/>
                <a:cs typeface="+mn-cs"/>
              </a:rPr>
              <a:t> is defined as the ability to produce work that is </a:t>
            </a:r>
            <a:r>
              <a:rPr lang="en-US" sz="1200" b="1" kern="1200" dirty="0" smtClean="0">
                <a:solidFill>
                  <a:schemeClr val="tx1"/>
                </a:solidFill>
                <a:effectLst/>
                <a:latin typeface="Arial" pitchFamily="34" charset="0"/>
                <a:ea typeface="+mn-ea"/>
                <a:cs typeface="+mn-cs"/>
              </a:rPr>
              <a:t>useful</a:t>
            </a:r>
            <a:r>
              <a:rPr lang="en-US" sz="1200" kern="1200" dirty="0" smtClean="0">
                <a:solidFill>
                  <a:schemeClr val="tx1"/>
                </a:solidFill>
                <a:effectLst/>
                <a:latin typeface="Arial" pitchFamily="34" charset="0"/>
                <a:ea typeface="+mn-ea"/>
                <a:cs typeface="+mn-cs"/>
              </a:rPr>
              <a:t> and </a:t>
            </a:r>
            <a:r>
              <a:rPr lang="en-US" sz="1200" b="1" kern="1200" dirty="0" smtClean="0">
                <a:solidFill>
                  <a:schemeClr val="tx1"/>
                </a:solidFill>
                <a:effectLst/>
                <a:latin typeface="Arial" pitchFamily="34" charset="0"/>
                <a:ea typeface="+mn-ea"/>
                <a:cs typeface="+mn-cs"/>
              </a:rPr>
              <a:t>novel</a:t>
            </a:r>
            <a:r>
              <a:rPr lang="en-US" sz="1200" kern="1200" dirty="0" smtClean="0">
                <a:solidFill>
                  <a:schemeClr val="tx1"/>
                </a:solidFill>
                <a:effectLst/>
                <a:latin typeface="Arial" pitchFamily="34" charset="0"/>
                <a:ea typeface="+mn-ea"/>
                <a:cs typeface="+mn-cs"/>
              </a:rPr>
              <a:t> (i.e. different and surprising when compared to prior work). The most creative works are novel at the individual producer level, the local audience level, and the broader societal level. When a product is novel to its creator but know to everyone else it is referred to as a </a:t>
            </a:r>
            <a:r>
              <a:rPr lang="en-US" sz="1200" b="1" kern="1200" dirty="0" smtClean="0">
                <a:solidFill>
                  <a:schemeClr val="tx1"/>
                </a:solidFill>
                <a:effectLst/>
                <a:latin typeface="Arial" pitchFamily="34" charset="0"/>
                <a:ea typeface="+mn-ea"/>
                <a:cs typeface="+mn-cs"/>
              </a:rPr>
              <a:t>reinvention</a:t>
            </a:r>
            <a:r>
              <a:rPr lang="en-US" sz="1200" kern="1200" dirty="0" smtClean="0">
                <a:solidFill>
                  <a:schemeClr val="tx1"/>
                </a:solidFill>
                <a:effectLst/>
                <a:latin typeface="Arial" pitchFamily="34" charset="0"/>
                <a:ea typeface="+mn-ea"/>
                <a:cs typeface="+mn-cs"/>
              </a:rPr>
              <a:t>.</a:t>
            </a:r>
          </a:p>
          <a:p>
            <a:pPr lvl="0"/>
            <a:r>
              <a:rPr lang="en-US" sz="1200" b="1" kern="1200" dirty="0" smtClean="0">
                <a:solidFill>
                  <a:schemeClr val="tx1"/>
                </a:solidFill>
                <a:effectLst/>
                <a:latin typeface="Arial" pitchFamily="34" charset="0"/>
                <a:ea typeface="+mn-ea"/>
                <a:cs typeface="+mn-cs"/>
              </a:rPr>
              <a:t>Individual creativity</a:t>
            </a:r>
            <a:r>
              <a:rPr lang="en-US" sz="1200" kern="1200" dirty="0" smtClean="0">
                <a:solidFill>
                  <a:schemeClr val="tx1"/>
                </a:solidFill>
                <a:effectLst/>
                <a:latin typeface="Arial" pitchFamily="34" charset="0"/>
                <a:ea typeface="+mn-ea"/>
                <a:cs typeface="+mn-cs"/>
              </a:rPr>
              <a:t> is a function of </a:t>
            </a:r>
            <a:r>
              <a:rPr lang="en-US" sz="1200" b="1" kern="1200" dirty="0" smtClean="0">
                <a:solidFill>
                  <a:schemeClr val="tx1"/>
                </a:solidFill>
                <a:effectLst/>
                <a:latin typeface="Arial" pitchFamily="34" charset="0"/>
                <a:ea typeface="+mn-ea"/>
                <a:cs typeface="+mn-cs"/>
              </a:rPr>
              <a:t>intellectual abilities</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knowledge</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style of thinking</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personality</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motivation</a:t>
            </a:r>
            <a:r>
              <a:rPr lang="en-US" sz="1200" kern="1200" dirty="0" smtClean="0">
                <a:solidFill>
                  <a:schemeClr val="tx1"/>
                </a:solidFill>
                <a:effectLst/>
                <a:latin typeface="Arial" pitchFamily="34" charset="0"/>
                <a:ea typeface="+mn-ea"/>
                <a:cs typeface="+mn-cs"/>
              </a:rPr>
              <a:t>, and </a:t>
            </a:r>
            <a:r>
              <a:rPr lang="en-US" sz="1200" b="1" kern="1200" dirty="0" smtClean="0">
                <a:solidFill>
                  <a:schemeClr val="tx1"/>
                </a:solidFill>
                <a:effectLst/>
                <a:latin typeface="Arial" pitchFamily="34" charset="0"/>
                <a:ea typeface="+mn-ea"/>
                <a:cs typeface="+mn-cs"/>
              </a:rPr>
              <a:t>environment</a:t>
            </a:r>
            <a:r>
              <a:rPr lang="en-US" sz="1200" kern="1200" dirty="0" smtClean="0">
                <a:solidFill>
                  <a:schemeClr val="tx1"/>
                </a:solidFill>
                <a:effectLst/>
                <a:latin typeface="Arial" pitchFamily="34" charset="0"/>
                <a:ea typeface="+mn-ea"/>
                <a:cs typeface="+mn-cs"/>
              </a:rPr>
              <a:t>. Researchers have argued that the most important capability is the ability to look at problems in </a:t>
            </a:r>
            <a:r>
              <a:rPr lang="en-US" sz="1200" b="1" kern="1200" dirty="0" smtClean="0">
                <a:solidFill>
                  <a:schemeClr val="tx1"/>
                </a:solidFill>
                <a:effectLst/>
                <a:latin typeface="Arial" pitchFamily="34" charset="0"/>
                <a:ea typeface="+mn-ea"/>
                <a:cs typeface="+mn-cs"/>
              </a:rPr>
              <a:t>unconventional</a:t>
            </a:r>
            <a:r>
              <a:rPr lang="en-US" sz="1200" kern="1200" dirty="0" smtClean="0">
                <a:solidFill>
                  <a:schemeClr val="tx1"/>
                </a:solidFill>
                <a:effectLst/>
                <a:latin typeface="Arial" pitchFamily="34" charset="0"/>
                <a:ea typeface="+mn-ea"/>
                <a:cs typeface="+mn-cs"/>
              </a:rPr>
              <a:t> ways. </a:t>
            </a:r>
          </a:p>
          <a:p>
            <a:pPr lvl="1"/>
            <a:r>
              <a:rPr lang="en-US" sz="1200" b="1" kern="1200" dirty="0" smtClean="0">
                <a:solidFill>
                  <a:schemeClr val="tx1"/>
                </a:solidFill>
                <a:effectLst/>
                <a:latin typeface="Arial" pitchFamily="34" charset="0"/>
                <a:ea typeface="+mn-ea"/>
                <a:cs typeface="+mn-cs"/>
              </a:rPr>
              <a:t>Too much knowledge </a:t>
            </a:r>
            <a:r>
              <a:rPr lang="en-US" sz="1200" kern="1200" dirty="0" smtClean="0">
                <a:solidFill>
                  <a:schemeClr val="tx1"/>
                </a:solidFill>
                <a:effectLst/>
                <a:latin typeface="Arial" pitchFamily="34" charset="0"/>
                <a:ea typeface="+mn-ea"/>
                <a:cs typeface="+mn-cs"/>
              </a:rPr>
              <a:t>can result in an </a:t>
            </a:r>
            <a:r>
              <a:rPr lang="en-US" sz="1200" b="1" kern="1200" dirty="0" smtClean="0">
                <a:solidFill>
                  <a:schemeClr val="tx1"/>
                </a:solidFill>
                <a:effectLst/>
                <a:latin typeface="Arial" pitchFamily="34" charset="0"/>
                <a:ea typeface="+mn-ea"/>
                <a:cs typeface="+mn-cs"/>
              </a:rPr>
              <a:t>inability</a:t>
            </a:r>
            <a:r>
              <a:rPr lang="en-US" sz="1200" kern="1200" dirty="0" smtClean="0">
                <a:solidFill>
                  <a:schemeClr val="tx1"/>
                </a:solidFill>
                <a:effectLst/>
                <a:latin typeface="Arial" pitchFamily="34" charset="0"/>
                <a:ea typeface="+mn-ea"/>
                <a:cs typeface="+mn-cs"/>
              </a:rPr>
              <a:t> to think beyond the existing logic and paradigms of a field while </a:t>
            </a:r>
            <a:r>
              <a:rPr lang="en-US" sz="1200" b="1" kern="1200" dirty="0" smtClean="0">
                <a:solidFill>
                  <a:schemeClr val="tx1"/>
                </a:solidFill>
                <a:effectLst/>
                <a:latin typeface="Arial" pitchFamily="34" charset="0"/>
                <a:ea typeface="+mn-ea"/>
                <a:cs typeface="+mn-cs"/>
              </a:rPr>
              <a:t>too little knowledge</a:t>
            </a:r>
            <a:r>
              <a:rPr lang="en-US" sz="1200" kern="1200" dirty="0" smtClean="0">
                <a:solidFill>
                  <a:schemeClr val="tx1"/>
                </a:solidFill>
                <a:effectLst/>
                <a:latin typeface="Arial" pitchFamily="34" charset="0"/>
                <a:ea typeface="+mn-ea"/>
                <a:cs typeface="+mn-cs"/>
              </a:rPr>
              <a:t> can lead to </a:t>
            </a:r>
            <a:r>
              <a:rPr lang="en-US" sz="1200" b="1" kern="1200" dirty="0" smtClean="0">
                <a:solidFill>
                  <a:schemeClr val="tx1"/>
                </a:solidFill>
                <a:effectLst/>
                <a:latin typeface="Arial" pitchFamily="34" charset="0"/>
                <a:ea typeface="+mn-ea"/>
                <a:cs typeface="+mn-cs"/>
              </a:rPr>
              <a:t>trivial</a:t>
            </a:r>
            <a:r>
              <a:rPr lang="en-US" sz="1200" kern="1200" dirty="0" smtClean="0">
                <a:solidFill>
                  <a:schemeClr val="tx1"/>
                </a:solidFill>
                <a:effectLst/>
                <a:latin typeface="Arial" pitchFamily="34" charset="0"/>
                <a:ea typeface="+mn-ea"/>
                <a:cs typeface="+mn-cs"/>
              </a:rPr>
              <a:t> contributions </a:t>
            </a:r>
          </a:p>
          <a:p>
            <a:pPr lvl="1"/>
            <a:r>
              <a:rPr lang="en-US" sz="1200" kern="1200" dirty="0" smtClean="0">
                <a:solidFill>
                  <a:schemeClr val="tx1"/>
                </a:solidFill>
                <a:effectLst/>
                <a:latin typeface="Arial" pitchFamily="34" charset="0"/>
                <a:ea typeface="+mn-ea"/>
                <a:cs typeface="+mn-cs"/>
              </a:rPr>
              <a:t>The most creative individuals can </a:t>
            </a:r>
            <a:r>
              <a:rPr lang="en-US" sz="1200" b="1" kern="1200" dirty="0" smtClean="0">
                <a:solidFill>
                  <a:schemeClr val="tx1"/>
                </a:solidFill>
                <a:effectLst/>
                <a:latin typeface="Arial" pitchFamily="34" charset="0"/>
                <a:ea typeface="+mn-ea"/>
                <a:cs typeface="+mn-cs"/>
              </a:rPr>
              <a:t>distinguish important problems from unimportant</a:t>
            </a:r>
            <a:r>
              <a:rPr lang="en-US" sz="1200" kern="1200" dirty="0" smtClean="0">
                <a:solidFill>
                  <a:schemeClr val="tx1"/>
                </a:solidFill>
                <a:effectLst/>
                <a:latin typeface="Arial" pitchFamily="34" charset="0"/>
                <a:ea typeface="+mn-ea"/>
                <a:cs typeface="+mn-cs"/>
              </a:rPr>
              <a:t> ones.  </a:t>
            </a:r>
          </a:p>
          <a:p>
            <a:pPr lvl="1"/>
            <a:r>
              <a:rPr lang="en-US" sz="1200" b="1" kern="1200" dirty="0" smtClean="0">
                <a:solidFill>
                  <a:schemeClr val="tx1"/>
                </a:solidFill>
                <a:effectLst/>
                <a:latin typeface="Arial" pitchFamily="34" charset="0"/>
                <a:ea typeface="+mn-ea"/>
                <a:cs typeface="+mn-cs"/>
              </a:rPr>
              <a:t>Self-efficacy</a:t>
            </a:r>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tolerance for ambiguity</a:t>
            </a:r>
            <a:r>
              <a:rPr lang="en-US" sz="1200" kern="1200" dirty="0" smtClean="0">
                <a:solidFill>
                  <a:schemeClr val="tx1"/>
                </a:solidFill>
                <a:effectLst/>
                <a:latin typeface="Arial" pitchFamily="34" charset="0"/>
                <a:ea typeface="+mn-ea"/>
                <a:cs typeface="+mn-cs"/>
              </a:rPr>
              <a:t>, and a </a:t>
            </a:r>
            <a:r>
              <a:rPr lang="en-US" sz="1200" b="1" kern="1200" dirty="0" smtClean="0">
                <a:solidFill>
                  <a:schemeClr val="tx1"/>
                </a:solidFill>
                <a:effectLst/>
                <a:latin typeface="Arial" pitchFamily="34" charset="0"/>
                <a:ea typeface="+mn-ea"/>
                <a:cs typeface="+mn-cs"/>
              </a:rPr>
              <a:t>willingness to overcome obstacles</a:t>
            </a:r>
            <a:r>
              <a:rPr lang="en-US" sz="1200" kern="1200" dirty="0" smtClean="0">
                <a:solidFill>
                  <a:schemeClr val="tx1"/>
                </a:solidFill>
                <a:effectLst/>
                <a:latin typeface="Arial" pitchFamily="34" charset="0"/>
                <a:ea typeface="+mn-ea"/>
                <a:cs typeface="+mn-cs"/>
              </a:rPr>
              <a:t> and </a:t>
            </a:r>
            <a:r>
              <a:rPr lang="en-US" sz="1200" b="1" kern="1200" dirty="0" smtClean="0">
                <a:solidFill>
                  <a:schemeClr val="tx1"/>
                </a:solidFill>
                <a:effectLst/>
                <a:latin typeface="Arial" pitchFamily="34" charset="0"/>
                <a:ea typeface="+mn-ea"/>
                <a:cs typeface="+mn-cs"/>
              </a:rPr>
              <a:t>take reasonable risks</a:t>
            </a:r>
            <a:r>
              <a:rPr lang="en-US" sz="1200" kern="1200" dirty="0" smtClean="0">
                <a:solidFill>
                  <a:schemeClr val="tx1"/>
                </a:solidFill>
                <a:effectLst/>
                <a:latin typeface="Arial" pitchFamily="34" charset="0"/>
                <a:ea typeface="+mn-ea"/>
                <a:cs typeface="+mn-cs"/>
              </a:rPr>
              <a:t> are the personality traits most important for creativity. </a:t>
            </a:r>
          </a:p>
          <a:p>
            <a:pPr lvl="1"/>
            <a:r>
              <a:rPr lang="en-US" sz="1200" b="1" kern="1200" dirty="0" smtClean="0">
                <a:solidFill>
                  <a:schemeClr val="tx1"/>
                </a:solidFill>
                <a:effectLst/>
                <a:latin typeface="Arial" pitchFamily="34" charset="0"/>
                <a:ea typeface="+mn-ea"/>
                <a:cs typeface="+mn-cs"/>
              </a:rPr>
              <a:t>Intrinsic motivation</a:t>
            </a:r>
            <a:r>
              <a:rPr lang="en-US" sz="1200" kern="1200" dirty="0" smtClean="0">
                <a:solidFill>
                  <a:schemeClr val="tx1"/>
                </a:solidFill>
                <a:effectLst/>
                <a:latin typeface="Arial" pitchFamily="34" charset="0"/>
                <a:ea typeface="+mn-ea"/>
                <a:cs typeface="+mn-cs"/>
              </a:rPr>
              <a:t> has also been shown to be very important for creativity. </a:t>
            </a:r>
          </a:p>
          <a:p>
            <a:endParaRPr lang="en-US" dirty="0"/>
          </a:p>
        </p:txBody>
      </p:sp>
      <p:sp>
        <p:nvSpPr>
          <p:cNvPr id="4096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559002B6-D99F-4106-98B2-69005B910A54}" type="slidenum">
              <a:rPr lang="en-US" sz="1200"/>
              <a:pPr algn="r"/>
              <a:t>3</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BC539B-F045-47F7-957B-727DB8C6330C}" type="slidenum">
              <a:rPr lang="en-US"/>
              <a:pPr/>
              <a:t>21</a:t>
            </a:fld>
            <a:endParaRPr lang="en-US"/>
          </a:p>
        </p:txBody>
      </p:sp>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itchFamily="34" charset="0"/>
                <a:ea typeface="+mn-ea"/>
                <a:cs typeface="+mn-cs"/>
              </a:rPr>
              <a:t>Technological spillovers</a:t>
            </a:r>
            <a:r>
              <a:rPr lang="en-US" sz="1200" b="0" kern="1200" dirty="0" smtClean="0">
                <a:solidFill>
                  <a:schemeClr val="tx1"/>
                </a:solidFill>
                <a:effectLst/>
                <a:latin typeface="Arial" pitchFamily="34" charset="0"/>
                <a:ea typeface="+mn-ea"/>
                <a:cs typeface="+mn-cs"/>
              </a:rPr>
              <a:t> occur when the benefits from the research activities of one firm (or nation, or other entity) </a:t>
            </a:r>
            <a:r>
              <a:rPr lang="en-US" sz="1200" b="0" i="1" kern="1200" dirty="0" smtClean="0">
                <a:solidFill>
                  <a:schemeClr val="tx1"/>
                </a:solidFill>
                <a:effectLst/>
                <a:latin typeface="Arial" pitchFamily="34" charset="0"/>
                <a:ea typeface="+mn-ea"/>
                <a:cs typeface="+mn-cs"/>
              </a:rPr>
              <a:t>spill over</a:t>
            </a:r>
            <a:r>
              <a:rPr lang="en-US" sz="1200" b="0" kern="1200" dirty="0" smtClean="0">
                <a:solidFill>
                  <a:schemeClr val="tx1"/>
                </a:solidFill>
                <a:effectLst/>
                <a:latin typeface="Arial" pitchFamily="34" charset="0"/>
                <a:ea typeface="+mn-ea"/>
                <a:cs typeface="+mn-cs"/>
              </a:rPr>
              <a:t> to other firms (or nations, or other entities).</a:t>
            </a:r>
            <a:r>
              <a:rPr lang="en-US" sz="1200" b="1" kern="1200" dirty="0" smtClean="0">
                <a:solidFill>
                  <a:schemeClr val="tx1"/>
                </a:solidFill>
                <a:effectLst/>
                <a:latin typeface="Arial" pitchFamily="34" charset="0"/>
                <a:ea typeface="+mn-ea"/>
                <a:cs typeface="+mn-cs"/>
              </a:rPr>
              <a:t> </a:t>
            </a:r>
            <a:r>
              <a:rPr lang="en-US" sz="1200" b="0" kern="1200" dirty="0" smtClean="0">
                <a:solidFill>
                  <a:schemeClr val="tx1"/>
                </a:solidFill>
                <a:effectLst/>
                <a:latin typeface="Arial" pitchFamily="34" charset="0"/>
                <a:ea typeface="+mn-ea"/>
                <a:cs typeface="+mn-cs"/>
              </a:rPr>
              <a:t>The rate at which technology spillovers will occur is a function of the </a:t>
            </a:r>
            <a:r>
              <a:rPr lang="en-US" sz="1200" b="1" kern="1200" dirty="0" smtClean="0">
                <a:solidFill>
                  <a:schemeClr val="tx1"/>
                </a:solidFill>
                <a:effectLst/>
                <a:latin typeface="Arial" pitchFamily="34" charset="0"/>
                <a:ea typeface="+mn-ea"/>
                <a:cs typeface="+mn-cs"/>
              </a:rPr>
              <a:t>strength of</a:t>
            </a:r>
            <a:r>
              <a:rPr lang="en-US" sz="1200" b="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protection mechanism</a:t>
            </a:r>
            <a:r>
              <a:rPr lang="en-US" sz="1200" b="0" kern="1200" dirty="0" smtClean="0">
                <a:solidFill>
                  <a:schemeClr val="tx1"/>
                </a:solidFill>
                <a:effectLst/>
                <a:latin typeface="Arial" pitchFamily="34" charset="0"/>
                <a:ea typeface="+mn-ea"/>
                <a:cs typeface="+mn-cs"/>
              </a:rPr>
              <a:t> and the </a:t>
            </a:r>
            <a:r>
              <a:rPr lang="en-US" sz="1200" b="1" kern="1200" dirty="0" smtClean="0">
                <a:solidFill>
                  <a:schemeClr val="tx1"/>
                </a:solidFill>
                <a:effectLst/>
                <a:latin typeface="Arial" pitchFamily="34" charset="0"/>
                <a:ea typeface="+mn-ea"/>
                <a:cs typeface="+mn-cs"/>
              </a:rPr>
              <a:t>nature of the underlying knowledge</a:t>
            </a:r>
            <a:r>
              <a:rPr lang="en-US" sz="1200" b="0" kern="1200" dirty="0" smtClean="0">
                <a:solidFill>
                  <a:schemeClr val="tx1"/>
                </a:solidFill>
                <a:effectLst/>
                <a:latin typeface="Arial" pitchFamily="34" charset="0"/>
                <a:ea typeface="+mn-ea"/>
                <a:cs typeface="+mn-cs"/>
              </a:rPr>
              <a:t>. </a:t>
            </a:r>
            <a:endParaRPr lang="en-US" sz="1200" b="1" kern="1200" dirty="0" smtClean="0">
              <a:solidFill>
                <a:schemeClr val="tx1"/>
              </a:solidFill>
              <a:effectLst/>
              <a:latin typeface="Arial" pitchFamily="34" charset="0"/>
              <a:ea typeface="+mn-ea"/>
              <a:cs typeface="+mn-cs"/>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0" kern="1200" dirty="0" smtClean="0">
                <a:solidFill>
                  <a:schemeClr val="tx1"/>
                </a:solidFill>
                <a:effectLst/>
                <a:latin typeface="Arial" pitchFamily="34" charset="0"/>
                <a:ea typeface="+mn-ea"/>
                <a:cs typeface="+mn-cs"/>
              </a:rPr>
              <a:t>Adam Jaffe and his coauthors found that the R&amp;D spending of other firms and universities in its geographical region influenced a firm’s patenting activities and p profit’s.</a:t>
            </a:r>
            <a:endParaRPr lang="en-US" sz="1200" b="1" kern="1200" dirty="0" smtClean="0">
              <a:solidFill>
                <a:schemeClr val="tx1"/>
              </a:solidFill>
              <a:effectLst/>
              <a:latin typeface="Arial" pitchFamily="34" charset="0"/>
              <a:ea typeface="+mn-ea"/>
              <a:cs typeface="+mn-cs"/>
            </a:endParaRPr>
          </a:p>
          <a:p>
            <a:endParaRPr lang="en-US" dirty="0" smtClean="0"/>
          </a:p>
          <a:p>
            <a:pPr lvl="0"/>
            <a:r>
              <a:rPr lang="en-US" sz="1200" b="1" kern="1200" dirty="0" smtClean="0">
                <a:solidFill>
                  <a:schemeClr val="tx1"/>
                </a:solidFill>
                <a:effectLst/>
                <a:latin typeface="Arial" pitchFamily="34" charset="0"/>
                <a:ea typeface="+mn-ea"/>
                <a:cs typeface="+mn-cs"/>
              </a:rPr>
              <a:t>Knowledge Brokers </a:t>
            </a:r>
            <a:r>
              <a:rPr lang="en-US" sz="1200" b="0" kern="1200" dirty="0" smtClean="0">
                <a:solidFill>
                  <a:schemeClr val="tx1"/>
                </a:solidFill>
                <a:effectLst/>
                <a:latin typeface="Arial" pitchFamily="34" charset="0"/>
                <a:ea typeface="+mn-ea"/>
                <a:cs typeface="+mn-cs"/>
              </a:rPr>
              <a:t>are firms or individuals that play a particularly important role in an innovation network because they transfer information between different domains and exploit synergies created by combining existing technologies. </a:t>
            </a:r>
            <a:r>
              <a:rPr lang="en-US" sz="1200" b="0" kern="1200" dirty="0" err="1" smtClean="0">
                <a:solidFill>
                  <a:schemeClr val="tx1"/>
                </a:solidFill>
                <a:effectLst/>
                <a:latin typeface="Arial" pitchFamily="34" charset="0"/>
                <a:ea typeface="+mn-ea"/>
                <a:cs typeface="+mn-cs"/>
              </a:rPr>
              <a:t>Hargadon</a:t>
            </a:r>
            <a:r>
              <a:rPr lang="en-US" sz="1200" b="0" kern="1200" dirty="0" smtClean="0">
                <a:solidFill>
                  <a:schemeClr val="tx1"/>
                </a:solidFill>
                <a:effectLst/>
                <a:latin typeface="Arial" pitchFamily="34" charset="0"/>
                <a:ea typeface="+mn-ea"/>
                <a:cs typeface="+mn-cs"/>
              </a:rPr>
              <a:t> and Sutton identify </a:t>
            </a:r>
            <a:r>
              <a:rPr lang="en-US" sz="1200" b="1" kern="1200" dirty="0" smtClean="0">
                <a:solidFill>
                  <a:schemeClr val="tx1"/>
                </a:solidFill>
                <a:effectLst/>
                <a:latin typeface="Arial" pitchFamily="34" charset="0"/>
                <a:ea typeface="+mn-ea"/>
                <a:cs typeface="+mn-cs"/>
              </a:rPr>
              <a:t>Robert Fulton </a:t>
            </a:r>
            <a:r>
              <a:rPr lang="en-US" sz="1200" b="0" kern="1200" dirty="0" smtClean="0">
                <a:solidFill>
                  <a:schemeClr val="tx1"/>
                </a:solidFill>
                <a:effectLst/>
                <a:latin typeface="Arial" pitchFamily="34" charset="0"/>
                <a:ea typeface="+mn-ea"/>
                <a:cs typeface="+mn-cs"/>
              </a:rPr>
              <a:t>and</a:t>
            </a:r>
            <a:r>
              <a:rPr lang="en-US" sz="1200" b="1" kern="1200" dirty="0" smtClean="0">
                <a:solidFill>
                  <a:schemeClr val="tx1"/>
                </a:solidFill>
                <a:effectLst/>
                <a:latin typeface="Arial" pitchFamily="34" charset="0"/>
                <a:ea typeface="+mn-ea"/>
                <a:cs typeface="+mn-cs"/>
              </a:rPr>
              <a:t> Thomas Edison</a:t>
            </a:r>
            <a:r>
              <a:rPr lang="en-US" sz="1200" b="0" kern="1200" dirty="0" smtClean="0">
                <a:solidFill>
                  <a:schemeClr val="tx1"/>
                </a:solidFill>
                <a:effectLst/>
                <a:latin typeface="Arial" pitchFamily="34" charset="0"/>
                <a:ea typeface="+mn-ea"/>
                <a:cs typeface="+mn-cs"/>
              </a:rPr>
              <a:t> as knowledge brokers</a:t>
            </a:r>
            <a:endParaRPr lang="en-US" sz="1200" b="1" kern="1200" dirty="0" smtClean="0">
              <a:solidFill>
                <a:schemeClr val="tx1"/>
              </a:solidFill>
              <a:effectLst/>
              <a:latin typeface="Arial" pitchFamily="34" charset="0"/>
              <a:ea typeface="+mn-ea"/>
              <a:cs typeface="+mn-cs"/>
            </a:endParaRPr>
          </a:p>
          <a:p>
            <a:pPr lvl="1"/>
            <a:r>
              <a:rPr lang="en-US" sz="1200" b="0" kern="1200" dirty="0" smtClean="0">
                <a:solidFill>
                  <a:schemeClr val="tx1"/>
                </a:solidFill>
                <a:effectLst/>
                <a:latin typeface="Arial" pitchFamily="34" charset="0"/>
                <a:ea typeface="+mn-ea"/>
                <a:cs typeface="+mn-cs"/>
              </a:rPr>
              <a:t>   Fulton recognized that steam engines could be used to propel steamboats.</a:t>
            </a:r>
            <a:endParaRPr lang="en-US" sz="1200" b="1" kern="1200" dirty="0" smtClean="0">
              <a:solidFill>
                <a:schemeClr val="tx1"/>
              </a:solidFill>
              <a:effectLst/>
              <a:latin typeface="Arial" pitchFamily="34" charset="0"/>
              <a:ea typeface="+mn-ea"/>
              <a:cs typeface="+mn-cs"/>
            </a:endParaRPr>
          </a:p>
          <a:p>
            <a:pPr lvl="1"/>
            <a:r>
              <a:rPr lang="en-US" sz="1200" b="0" kern="1200" dirty="0" smtClean="0">
                <a:solidFill>
                  <a:schemeClr val="tx1"/>
                </a:solidFill>
                <a:effectLst/>
                <a:latin typeface="Arial" pitchFamily="34" charset="0"/>
                <a:ea typeface="+mn-ea"/>
                <a:cs typeface="+mn-cs"/>
              </a:rPr>
              <a:t>Edison was known for borrowing from different industries to create products such as the telegraph, telephones, generators and vacuum pumps. </a:t>
            </a:r>
            <a:endParaRPr lang="en-US" sz="1200" b="1" kern="1200" dirty="0" smtClean="0">
              <a:solidFill>
                <a:schemeClr val="tx1"/>
              </a:solidFill>
              <a:effectLst/>
              <a:latin typeface="Arial" pitchFamily="34" charset="0"/>
              <a:ea typeface="+mn-ea"/>
              <a:cs typeface="+mn-cs"/>
            </a:endParaRPr>
          </a:p>
          <a:p>
            <a:endParaRPr lang="en-US" dirty="0"/>
          </a:p>
        </p:txBody>
      </p:sp>
      <p:sp>
        <p:nvSpPr>
          <p:cNvPr id="778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BE86B5F0-47FC-4406-8B7C-CC7B2A31CDE6}" type="slidenum">
              <a:rPr lang="en-US" sz="1200"/>
              <a:pPr algn="r"/>
              <a:t>21</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8DAAD1E-4ED4-4F08-9A95-F45CD3B08955}" type="slidenum">
              <a:rPr lang="en-US"/>
              <a:pPr/>
              <a:t>22</a:t>
            </a:fld>
            <a:endParaRPr lang="en-US"/>
          </a:p>
        </p:txBody>
      </p:sp>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p:txBody>
          <a:bodyPr/>
          <a:lstStyle/>
          <a:p>
            <a:endParaRPr lang="en-US"/>
          </a:p>
        </p:txBody>
      </p:sp>
      <p:sp>
        <p:nvSpPr>
          <p:cNvPr id="798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B231F913-BD98-491D-BC6A-BCB9BC95F701}" type="slidenum">
              <a:rPr lang="en-US" sz="1200"/>
              <a:pPr algn="r"/>
              <a:t>22</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4748D9C-AC5C-4ABD-BA43-D9595280D88A}" type="slidenum">
              <a:rPr lang="en-US"/>
              <a:pPr/>
              <a:t>23</a:t>
            </a:fld>
            <a:endParaRPr lang="en-US"/>
          </a:p>
        </p:txBody>
      </p:sp>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endParaRPr lang="en-US"/>
          </a:p>
        </p:txBody>
      </p:sp>
      <p:sp>
        <p:nvSpPr>
          <p:cNvPr id="348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8788A8CA-E079-4DFB-9633-983B115ADF64}" type="slidenum">
              <a:rPr lang="en-US" sz="1200"/>
              <a:pPr algn="r"/>
              <a:t>23</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B9C1C14-2710-4942-96CB-7708D3E760CC}" type="slidenum">
              <a:rPr lang="en-US"/>
              <a:pPr/>
              <a:t>24</a:t>
            </a:fld>
            <a:endParaRPr lang="en-US"/>
          </a:p>
        </p:txBody>
      </p:sp>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p:txBody>
          <a:bodyPr/>
          <a:lstStyle/>
          <a:p>
            <a:r>
              <a:rPr lang="en-US" sz="1200" b="1" kern="1200" dirty="0" smtClean="0">
                <a:solidFill>
                  <a:schemeClr val="tx1"/>
                </a:solidFill>
                <a:effectLst/>
                <a:latin typeface="Arial" pitchFamily="34" charset="0"/>
                <a:ea typeface="+mn-ea"/>
                <a:cs typeface="+mn-cs"/>
              </a:rPr>
              <a:t>What factors do you think enabled </a:t>
            </a:r>
            <a:r>
              <a:rPr lang="en-US" sz="1200" b="1" kern="1200" dirty="0" err="1" smtClean="0">
                <a:solidFill>
                  <a:schemeClr val="tx1"/>
                </a:solidFill>
                <a:effectLst/>
                <a:latin typeface="Arial" pitchFamily="34" charset="0"/>
                <a:ea typeface="+mn-ea"/>
                <a:cs typeface="+mn-cs"/>
              </a:rPr>
              <a:t>Iddan</a:t>
            </a:r>
            <a:r>
              <a:rPr lang="en-US" sz="1200" b="1" kern="1200" dirty="0" smtClean="0">
                <a:solidFill>
                  <a:schemeClr val="tx1"/>
                </a:solidFill>
                <a:effectLst/>
                <a:latin typeface="Arial" pitchFamily="34" charset="0"/>
                <a:ea typeface="+mn-ea"/>
                <a:cs typeface="+mn-cs"/>
              </a:rPr>
              <a:t>, an engineer with no medical background, to pioneer the development of wireless endoscopy?</a:t>
            </a:r>
            <a:endParaRPr lang="en-US" sz="1200" kern="1200" dirty="0" smtClean="0">
              <a:solidFill>
                <a:schemeClr val="tx1"/>
              </a:solidFill>
              <a:effectLst/>
              <a:latin typeface="Arial" pitchFamily="34" charset="0"/>
              <a:ea typeface="+mn-ea"/>
              <a:cs typeface="+mn-cs"/>
            </a:endParaRPr>
          </a:p>
          <a:p>
            <a:r>
              <a:rPr lang="en-US" sz="1200" kern="1200" dirty="0" smtClean="0">
                <a:solidFill>
                  <a:schemeClr val="tx1"/>
                </a:solidFill>
                <a:effectLst/>
                <a:latin typeface="Arial" pitchFamily="34" charset="0"/>
                <a:ea typeface="+mn-ea"/>
                <a:cs typeface="+mn-cs"/>
              </a:rPr>
              <a:t> </a:t>
            </a:r>
          </a:p>
          <a:p>
            <a:r>
              <a:rPr lang="en-US" sz="1200" kern="1200" dirty="0" smtClean="0">
                <a:solidFill>
                  <a:schemeClr val="tx1"/>
                </a:solidFill>
                <a:effectLst/>
                <a:latin typeface="Arial" pitchFamily="34" charset="0"/>
                <a:ea typeface="+mn-ea"/>
                <a:cs typeface="+mn-cs"/>
              </a:rPr>
              <a:t>Counterintuitive though it may seem, sometimes NOT being an expert in a particular field is conducive to creating breakthrough innovation in that field. Because </a:t>
            </a:r>
            <a:r>
              <a:rPr lang="en-US" sz="1200" kern="1200" dirty="0" err="1" smtClean="0">
                <a:solidFill>
                  <a:schemeClr val="tx1"/>
                </a:solidFill>
                <a:effectLst/>
                <a:latin typeface="Arial" pitchFamily="34" charset="0"/>
                <a:ea typeface="+mn-ea"/>
                <a:cs typeface="+mn-cs"/>
              </a:rPr>
              <a:t>Iddan</a:t>
            </a:r>
            <a:r>
              <a:rPr lang="en-US" sz="1200" kern="1200" dirty="0" smtClean="0">
                <a:solidFill>
                  <a:schemeClr val="tx1"/>
                </a:solidFill>
                <a:effectLst/>
                <a:latin typeface="Arial" pitchFamily="34" charset="0"/>
                <a:ea typeface="+mn-ea"/>
                <a:cs typeface="+mn-cs"/>
              </a:rPr>
              <a:t> was not a gastroenterologist, he was not “trapped” in the paradigm that the bowel must be scoped using a camera attached to a flexible rod (an endoscope). Instead, he applied concepts from his own background in guided missile technology to the problem and developed a device that was more like a tiny guided missile to traverse the bowel without </a:t>
            </a:r>
          </a:p>
          <a:p>
            <a:r>
              <a:rPr lang="en-US" sz="1200" kern="1200" dirty="0" smtClean="0">
                <a:solidFill>
                  <a:schemeClr val="tx1"/>
                </a:solidFill>
                <a:effectLst/>
                <a:latin typeface="Arial" pitchFamily="34" charset="0"/>
                <a:ea typeface="+mn-ea"/>
                <a:cs typeface="+mn-cs"/>
              </a:rPr>
              <a:t/>
            </a:r>
            <a:br>
              <a:rPr lang="en-US" sz="1200" kern="1200" dirty="0" smtClean="0">
                <a:solidFill>
                  <a:schemeClr val="tx1"/>
                </a:solidFill>
                <a:effectLst/>
                <a:latin typeface="Arial" pitchFamily="34" charset="0"/>
                <a:ea typeface="+mn-ea"/>
                <a:cs typeface="+mn-cs"/>
              </a:rPr>
            </a:br>
            <a:r>
              <a:rPr lang="en-US" sz="1200" kern="1200" dirty="0" smtClean="0">
                <a:solidFill>
                  <a:schemeClr val="tx1"/>
                </a:solidFill>
                <a:effectLst/>
                <a:latin typeface="Arial" pitchFamily="34" charset="0"/>
                <a:ea typeface="+mn-ea"/>
                <a:cs typeface="+mn-cs"/>
              </a:rPr>
              <a:t>being attached to anything. </a:t>
            </a:r>
            <a:r>
              <a:rPr lang="en-US" sz="1200" kern="1200" dirty="0" err="1" smtClean="0">
                <a:solidFill>
                  <a:schemeClr val="tx1"/>
                </a:solidFill>
                <a:effectLst/>
                <a:latin typeface="Arial" pitchFamily="34" charset="0"/>
                <a:ea typeface="+mn-ea"/>
                <a:cs typeface="+mn-cs"/>
              </a:rPr>
              <a:t>Iddan’s</a:t>
            </a:r>
            <a:r>
              <a:rPr lang="en-US" sz="1200" kern="1200" dirty="0" smtClean="0">
                <a:solidFill>
                  <a:schemeClr val="tx1"/>
                </a:solidFill>
                <a:effectLst/>
                <a:latin typeface="Arial" pitchFamily="34" charset="0"/>
                <a:ea typeface="+mn-ea"/>
                <a:cs typeface="+mn-cs"/>
              </a:rPr>
              <a:t> expertise in optics was definitely useful for this development, as was his familiarity with charge coupled devices and CMOS technology. </a:t>
            </a:r>
          </a:p>
          <a:p>
            <a:r>
              <a:rPr lang="en-US" sz="1200" kern="1200" dirty="0" smtClean="0">
                <a:solidFill>
                  <a:schemeClr val="tx1"/>
                </a:solidFill>
                <a:effectLst/>
                <a:latin typeface="Arial" pitchFamily="34" charset="0"/>
                <a:ea typeface="+mn-ea"/>
                <a:cs typeface="+mn-cs"/>
              </a:rPr>
              <a:t> </a:t>
            </a:r>
          </a:p>
          <a:p>
            <a:r>
              <a:rPr lang="en-US" sz="1200" b="1" kern="1200" dirty="0" smtClean="0">
                <a:solidFill>
                  <a:schemeClr val="tx1"/>
                </a:solidFill>
                <a:effectLst/>
                <a:latin typeface="Arial" pitchFamily="34" charset="0"/>
                <a:ea typeface="+mn-ea"/>
                <a:cs typeface="+mn-cs"/>
              </a:rPr>
              <a:t> 2.	To what degree would you characterize Given’s development of the camera pill as “science-push” versus “demand-pull”?</a:t>
            </a:r>
            <a:endParaRPr lang="en-US" sz="1200" kern="1200" dirty="0" smtClean="0">
              <a:solidFill>
                <a:schemeClr val="tx1"/>
              </a:solidFill>
              <a:effectLst/>
              <a:latin typeface="Arial" pitchFamily="34" charset="0"/>
              <a:ea typeface="+mn-ea"/>
              <a:cs typeface="+mn-cs"/>
            </a:endParaRPr>
          </a:p>
          <a:p>
            <a:r>
              <a:rPr lang="en-US" sz="1200" kern="1200" dirty="0" smtClean="0">
                <a:solidFill>
                  <a:schemeClr val="tx1"/>
                </a:solidFill>
                <a:effectLst/>
                <a:latin typeface="Arial" pitchFamily="34" charset="0"/>
                <a:ea typeface="+mn-ea"/>
                <a:cs typeface="+mn-cs"/>
              </a:rPr>
              <a:t> </a:t>
            </a:r>
          </a:p>
          <a:p>
            <a:r>
              <a:rPr lang="en-US" sz="1200" kern="1200" dirty="0" smtClean="0">
                <a:solidFill>
                  <a:schemeClr val="tx1"/>
                </a:solidFill>
                <a:effectLst/>
                <a:latin typeface="Arial" pitchFamily="34" charset="0"/>
                <a:ea typeface="+mn-ea"/>
                <a:cs typeface="+mn-cs"/>
              </a:rPr>
              <a:t>The camera pill illustrates the fact that many innovations are not strictly science-push or demand-pull, but rather are a more iterative combination of the two. When Scapa approached </a:t>
            </a:r>
            <a:r>
              <a:rPr lang="en-US" sz="1200" kern="1200" dirty="0" err="1" smtClean="0">
                <a:solidFill>
                  <a:schemeClr val="tx1"/>
                </a:solidFill>
                <a:effectLst/>
                <a:latin typeface="Arial" pitchFamily="34" charset="0"/>
                <a:ea typeface="+mn-ea"/>
                <a:cs typeface="+mn-cs"/>
              </a:rPr>
              <a:t>Iddan</a:t>
            </a:r>
            <a:r>
              <a:rPr lang="en-US" sz="1200" kern="1200" dirty="0" smtClean="0">
                <a:solidFill>
                  <a:schemeClr val="tx1"/>
                </a:solidFill>
                <a:effectLst/>
                <a:latin typeface="Arial" pitchFamily="34" charset="0"/>
                <a:ea typeface="+mn-ea"/>
                <a:cs typeface="+mn-cs"/>
              </a:rPr>
              <a:t> about the problem of viewing the small bowel, that represented demand pull. However, at that time science had not really yielded a solution that was apparent to </a:t>
            </a:r>
            <a:r>
              <a:rPr lang="en-US" sz="1200" kern="1200" dirty="0" err="1" smtClean="0">
                <a:solidFill>
                  <a:schemeClr val="tx1"/>
                </a:solidFill>
                <a:effectLst/>
                <a:latin typeface="Arial" pitchFamily="34" charset="0"/>
                <a:ea typeface="+mn-ea"/>
                <a:cs typeface="+mn-cs"/>
              </a:rPr>
              <a:t>Iddan</a:t>
            </a:r>
            <a:r>
              <a:rPr lang="en-US" sz="1200" kern="1200" dirty="0" smtClean="0">
                <a:solidFill>
                  <a:schemeClr val="tx1"/>
                </a:solidFill>
                <a:effectLst/>
                <a:latin typeface="Arial" pitchFamily="34" charset="0"/>
                <a:ea typeface="+mn-ea"/>
                <a:cs typeface="+mn-cs"/>
              </a:rPr>
              <a:t>. Later, however, developments in optics technology and charge-coupled devices suggested a possible solution to </a:t>
            </a:r>
            <a:r>
              <a:rPr lang="en-US" sz="1200" kern="1200" dirty="0" err="1" smtClean="0">
                <a:solidFill>
                  <a:schemeClr val="tx1"/>
                </a:solidFill>
                <a:effectLst/>
                <a:latin typeface="Arial" pitchFamily="34" charset="0"/>
                <a:ea typeface="+mn-ea"/>
                <a:cs typeface="+mn-cs"/>
              </a:rPr>
              <a:t>Iddan</a:t>
            </a:r>
            <a:r>
              <a:rPr lang="en-US" sz="1200" kern="1200" dirty="0" smtClean="0">
                <a:solidFill>
                  <a:schemeClr val="tx1"/>
                </a:solidFill>
                <a:effectLst/>
                <a:latin typeface="Arial" pitchFamily="34" charset="0"/>
                <a:ea typeface="+mn-ea"/>
                <a:cs typeface="+mn-cs"/>
              </a:rPr>
              <a:t> (just as the availability of miniature spy cameras did for Swain’s team); thus science revealed a new potential response to an existing problem. </a:t>
            </a:r>
          </a:p>
          <a:p>
            <a:r>
              <a:rPr lang="en-US" sz="1200" kern="1200" dirty="0" smtClean="0">
                <a:solidFill>
                  <a:schemeClr val="tx1"/>
                </a:solidFill>
                <a:effectLst/>
                <a:latin typeface="Arial" pitchFamily="34" charset="0"/>
                <a:ea typeface="+mn-ea"/>
                <a:cs typeface="+mn-cs"/>
              </a:rPr>
              <a:t> </a:t>
            </a:r>
          </a:p>
          <a:p>
            <a:r>
              <a:rPr lang="en-US" sz="1200" b="1" kern="1200" dirty="0" smtClean="0">
                <a:solidFill>
                  <a:schemeClr val="tx1"/>
                </a:solidFill>
                <a:effectLst/>
                <a:latin typeface="Arial" pitchFamily="34" charset="0"/>
                <a:ea typeface="+mn-ea"/>
                <a:cs typeface="+mn-cs"/>
              </a:rPr>
              <a:t> 3.	What were the advantages and disadvantages of </a:t>
            </a:r>
            <a:r>
              <a:rPr lang="en-US" sz="1200" b="1" kern="1200" dirty="0" err="1" smtClean="0">
                <a:solidFill>
                  <a:schemeClr val="tx1"/>
                </a:solidFill>
                <a:effectLst/>
                <a:latin typeface="Arial" pitchFamily="34" charset="0"/>
                <a:ea typeface="+mn-ea"/>
                <a:cs typeface="+mn-cs"/>
              </a:rPr>
              <a:t>Iddan</a:t>
            </a:r>
            <a:r>
              <a:rPr lang="en-US" sz="1200" b="1" kern="1200" dirty="0" smtClean="0">
                <a:solidFill>
                  <a:schemeClr val="tx1"/>
                </a:solidFill>
                <a:effectLst/>
                <a:latin typeface="Arial" pitchFamily="34" charset="0"/>
                <a:ea typeface="+mn-ea"/>
                <a:cs typeface="+mn-cs"/>
              </a:rPr>
              <a:t> and </a:t>
            </a:r>
            <a:r>
              <a:rPr lang="en-US" sz="1200" b="1" kern="1200" dirty="0" err="1" smtClean="0">
                <a:solidFill>
                  <a:schemeClr val="tx1"/>
                </a:solidFill>
                <a:effectLst/>
                <a:latin typeface="Arial" pitchFamily="34" charset="0"/>
                <a:ea typeface="+mn-ea"/>
                <a:cs typeface="+mn-cs"/>
              </a:rPr>
              <a:t>Meron</a:t>
            </a:r>
            <a:r>
              <a:rPr lang="en-US" sz="1200" b="1" kern="1200" dirty="0" smtClean="0">
                <a:solidFill>
                  <a:schemeClr val="tx1"/>
                </a:solidFill>
                <a:effectLst/>
                <a:latin typeface="Arial" pitchFamily="34" charset="0"/>
                <a:ea typeface="+mn-ea"/>
                <a:cs typeface="+mn-cs"/>
              </a:rPr>
              <a:t> collaborating with Dr. Swain’s team?</a:t>
            </a:r>
            <a:endParaRPr lang="en-US" sz="1200" kern="1200" dirty="0" smtClean="0">
              <a:solidFill>
                <a:schemeClr val="tx1"/>
              </a:solidFill>
              <a:effectLst/>
              <a:latin typeface="Arial" pitchFamily="34" charset="0"/>
              <a:ea typeface="+mn-ea"/>
              <a:cs typeface="+mn-cs"/>
            </a:endParaRPr>
          </a:p>
          <a:p>
            <a:r>
              <a:rPr lang="en-US" sz="1200" kern="1200" dirty="0" smtClean="0">
                <a:solidFill>
                  <a:schemeClr val="tx1"/>
                </a:solidFill>
                <a:effectLst/>
                <a:latin typeface="Arial" pitchFamily="34" charset="0"/>
                <a:ea typeface="+mn-ea"/>
                <a:cs typeface="+mn-cs"/>
              </a:rPr>
              <a:t> </a:t>
            </a:r>
          </a:p>
          <a:p>
            <a:r>
              <a:rPr lang="en-US" sz="1200" b="0" i="0" kern="1200" dirty="0" err="1" smtClean="0">
                <a:solidFill>
                  <a:schemeClr val="tx1"/>
                </a:solidFill>
                <a:effectLst/>
                <a:latin typeface="Arial" pitchFamily="34" charset="0"/>
                <a:ea typeface="+mn-ea"/>
                <a:cs typeface="+mn-cs"/>
              </a:rPr>
              <a:t>Iddan</a:t>
            </a:r>
            <a:r>
              <a:rPr lang="en-US" sz="1200" b="0" i="0" kern="1200" dirty="0" smtClean="0">
                <a:solidFill>
                  <a:schemeClr val="tx1"/>
                </a:solidFill>
                <a:effectLst/>
                <a:latin typeface="Arial" pitchFamily="34" charset="0"/>
                <a:ea typeface="+mn-ea"/>
                <a:cs typeface="+mn-cs"/>
              </a:rPr>
              <a:t> was likely more familiar with the mechanical engineering aspects of the camera pill, but Swain’s team was probably much more familiar with the anatomical demands that would be placed upon the device, and the diagnostic objectives. The two teams thus had complementary skills. Furthermore, by collaborating, they avoided competing to be </a:t>
            </a:r>
            <a:r>
              <a:rPr lang="en-US" sz="1200" b="0" i="0" kern="1200" dirty="0" smtClean="0">
                <a:solidFill>
                  <a:schemeClr val="tx1"/>
                </a:solidFill>
                <a:effectLst/>
                <a:latin typeface="Arial" pitchFamily="34" charset="0"/>
                <a:ea typeface="+mn-ea"/>
                <a:cs typeface="+mn-cs"/>
              </a:rPr>
              <a:t>first </a:t>
            </a:r>
            <a:r>
              <a:rPr lang="en-US" sz="1200" b="0" i="0" kern="1200" dirty="0" smtClean="0">
                <a:solidFill>
                  <a:schemeClr val="tx1"/>
                </a:solidFill>
                <a:effectLst/>
                <a:latin typeface="Arial" pitchFamily="34" charset="0"/>
                <a:ea typeface="+mn-ea"/>
                <a:cs typeface="+mn-cs"/>
              </a:rPr>
              <a:t>to patent and introduce the device and thus avoided needless costs and price competition. </a:t>
            </a:r>
            <a:endParaRPr lang="en-US" sz="1200" b="1" i="1" kern="1200" dirty="0">
              <a:solidFill>
                <a:schemeClr val="tx1"/>
              </a:solidFill>
              <a:effectLst/>
              <a:latin typeface="Arial" pitchFamily="34" charset="0"/>
              <a:ea typeface="+mn-ea"/>
              <a:cs typeface="+mn-cs"/>
            </a:endParaRPr>
          </a:p>
        </p:txBody>
      </p:sp>
      <p:sp>
        <p:nvSpPr>
          <p:cNvPr id="368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D44F7FC2-E794-438D-99A7-D95432F867AE}" type="slidenum">
              <a:rPr lang="en-US" sz="1200"/>
              <a:pPr algn="r"/>
              <a:t>24</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196E9E4-3F60-4A40-9C19-D1F6D5F89840}" type="slidenum">
              <a:rPr lang="en-US"/>
              <a:pPr/>
              <a:t>25</a:t>
            </a:fld>
            <a:endParaRPr lang="en-US"/>
          </a:p>
        </p:txBody>
      </p:sp>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p:txBody>
          <a:bodyPr/>
          <a:lstStyle/>
          <a:p>
            <a:pPr lvl="0"/>
            <a:r>
              <a:rPr lang="en-US" sz="1200" b="1" kern="1200" dirty="0" smtClean="0">
                <a:solidFill>
                  <a:schemeClr val="tx1"/>
                </a:solidFill>
                <a:latin typeface="Arial" pitchFamily="34" charset="0"/>
                <a:ea typeface="+mn-ea"/>
                <a:cs typeface="+mn-cs"/>
              </a:rPr>
              <a:t>What traits appear to make individuals most creative? Are these the same traits that lead to successful inventions? </a:t>
            </a:r>
          </a:p>
          <a:p>
            <a:r>
              <a:rPr lang="en-US" sz="1200" b="0" kern="1200" dirty="0" smtClean="0">
                <a:solidFill>
                  <a:schemeClr val="tx1"/>
                </a:solidFill>
                <a:latin typeface="Arial" pitchFamily="34" charset="0"/>
                <a:ea typeface="+mn-ea"/>
                <a:cs typeface="+mn-cs"/>
              </a:rPr>
              <a:t>An individual's creative ability is a function of their intellectual abilities, knowledge, style of thinking, personality, motivation, and environment. In addition, an individual with only a moderate degree of knowledge of a field might be able to produce more creative solutions than an individual with extensive knowledge of field. The most creative individuals prefer to think in novel ways of their own choosing, and can discriminate between important problem and unimportant ones.  The personality traits deemed most important for creativity include self-efficacy, tolerance for ambiguity, and a willingness to overcome obstacles and take reasonable risks. Intrinsic motivation has also been shown to be very important for creativity. </a:t>
            </a:r>
          </a:p>
          <a:p>
            <a:endParaRPr lang="en-US" sz="1200" b="0" kern="1200" dirty="0" smtClean="0">
              <a:solidFill>
                <a:schemeClr val="tx1"/>
              </a:solidFill>
              <a:latin typeface="Arial"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kern="1200" dirty="0" smtClean="0">
                <a:solidFill>
                  <a:schemeClr val="tx1"/>
                </a:solidFill>
                <a:latin typeface="Arial" pitchFamily="34" charset="0"/>
                <a:ea typeface="+mn-ea"/>
                <a:cs typeface="+mn-cs"/>
              </a:rPr>
              <a:t>Innovation is, however, more than the generation of ideas. It is the implementation of those ideas into some new device or process. Evidence suggests that not all inventors are innovators. In fact many ideas have been left on the drawing board, so to speak, or in the inventors garage. The entrepreneurial skills necessary to convert an idea into a new product or process are very different from the skills and thinking orientation that generated the original idea. An inventor usually will have a tendency toward introversion that may make it difficult for them to convey their ideas to others. As we saw in the </a:t>
            </a:r>
            <a:r>
              <a:rPr lang="en-US" sz="1200" b="0" kern="1200" dirty="0" err="1" smtClean="0">
                <a:solidFill>
                  <a:schemeClr val="tx1"/>
                </a:solidFill>
                <a:latin typeface="Arial" pitchFamily="34" charset="0"/>
                <a:ea typeface="+mn-ea"/>
                <a:cs typeface="+mn-cs"/>
              </a:rPr>
              <a:t>Segway</a:t>
            </a:r>
            <a:r>
              <a:rPr lang="en-US" sz="1200" b="0" kern="1200" dirty="0" smtClean="0">
                <a:solidFill>
                  <a:schemeClr val="tx1"/>
                </a:solidFill>
                <a:latin typeface="Arial" pitchFamily="34" charset="0"/>
                <a:ea typeface="+mn-ea"/>
                <a:cs typeface="+mn-cs"/>
              </a:rPr>
              <a:t> case the company addresses the need to incorporate both sets of skills to achieve innovation by forming teams with a mix of  “ideation” and “execution” people in acknowledgement of finding all these skills in one individual.</a:t>
            </a:r>
            <a:endParaRPr lang="en-US" sz="1200" b="1" kern="1200" dirty="0" smtClean="0">
              <a:solidFill>
                <a:schemeClr val="tx1"/>
              </a:solidFill>
              <a:latin typeface="Arial" pitchFamily="34" charset="0"/>
              <a:ea typeface="+mn-ea"/>
              <a:cs typeface="+mn-cs"/>
            </a:endParaRPr>
          </a:p>
          <a:p>
            <a:endParaRPr lang="en-US" sz="1200" b="1" kern="1200" dirty="0" smtClean="0">
              <a:solidFill>
                <a:schemeClr val="tx1"/>
              </a:solidFill>
              <a:latin typeface="Arial" pitchFamily="34" charset="0"/>
              <a:ea typeface="+mn-ea"/>
              <a:cs typeface="+mn-cs"/>
            </a:endParaRPr>
          </a:p>
          <a:p>
            <a:pPr lvl="0"/>
            <a:r>
              <a:rPr lang="en-US" sz="1200" b="1" kern="1200" dirty="0" smtClean="0">
                <a:solidFill>
                  <a:schemeClr val="tx1"/>
                </a:solidFill>
                <a:latin typeface="Arial" pitchFamily="34" charset="0"/>
                <a:ea typeface="+mn-ea"/>
                <a:cs typeface="+mn-cs"/>
              </a:rPr>
              <a:t>To what degree do you think the creativity of the firm is a function of the creativity of individuals, versus the structure, routines, incentives, and culture of the firm? Can you give an example of a firm that does a particularly good job at nurturing and leveraging the creativity of its individuals?</a:t>
            </a:r>
          </a:p>
          <a:p>
            <a:r>
              <a:rPr lang="en-US" sz="1200" b="0" kern="1200" dirty="0" smtClean="0">
                <a:solidFill>
                  <a:schemeClr val="tx1"/>
                </a:solidFill>
                <a:latin typeface="Arial" pitchFamily="34" charset="0"/>
                <a:ea typeface="+mn-ea"/>
                <a:cs typeface="+mn-cs"/>
              </a:rPr>
              <a:t> Students should be encouraged to debate the role of innate individual creativity versus the firm structure, routines, incentives and culture that can nurture or thwart such creativity. Many students will volunteer companies such as 3M (</a:t>
            </a:r>
            <a:r>
              <a:rPr lang="en-US" sz="1200" b="0" kern="1200" dirty="0" err="1" smtClean="0">
                <a:solidFill>
                  <a:schemeClr val="tx1"/>
                </a:solidFill>
                <a:latin typeface="Arial" pitchFamily="34" charset="0"/>
                <a:ea typeface="+mn-ea"/>
                <a:cs typeface="+mn-cs"/>
              </a:rPr>
              <a:t>reknown</a:t>
            </a:r>
            <a:r>
              <a:rPr lang="en-US" sz="1200" b="0" kern="1200" dirty="0" smtClean="0">
                <a:solidFill>
                  <a:schemeClr val="tx1"/>
                </a:solidFill>
                <a:latin typeface="Arial" pitchFamily="34" charset="0"/>
                <a:ea typeface="+mn-ea"/>
                <a:cs typeface="+mn-cs"/>
              </a:rPr>
              <a:t> for its practice of permitting “bootlegging”), Apple (which encouraged a rebellious and free-thinking culture) or companies from their own experience as examples of companies that do a good job of nurturing and leveraging creativity.</a:t>
            </a:r>
          </a:p>
          <a:p>
            <a:endParaRPr lang="en-US" sz="1200" b="0" kern="1200" dirty="0" smtClean="0">
              <a:solidFill>
                <a:schemeClr val="tx1"/>
              </a:solidFill>
              <a:latin typeface="Arial" pitchFamily="34" charset="0"/>
              <a:ea typeface="+mn-ea"/>
              <a:cs typeface="+mn-cs"/>
            </a:endParaRPr>
          </a:p>
          <a:p>
            <a:pPr lvl="0"/>
            <a:r>
              <a:rPr lang="en-US" sz="1200" b="1" kern="1200" dirty="0" smtClean="0">
                <a:solidFill>
                  <a:schemeClr val="tx1"/>
                </a:solidFill>
                <a:latin typeface="Arial" pitchFamily="34" charset="0"/>
                <a:ea typeface="+mn-ea"/>
                <a:cs typeface="+mn-cs"/>
              </a:rPr>
              <a:t>Several studies indicate that the use of collaborative research agreements is increasing around the world. What might be some of the reasons that collaborative research is becoming more prevalent?</a:t>
            </a:r>
            <a:endParaRPr lang="en-US" sz="1200" kern="1200" dirty="0" smtClean="0">
              <a:solidFill>
                <a:schemeClr val="tx1"/>
              </a:solidFill>
              <a:latin typeface="Arial" pitchFamily="34" charset="0"/>
              <a:ea typeface="+mn-ea"/>
              <a:cs typeface="+mn-cs"/>
            </a:endParaRPr>
          </a:p>
          <a:p>
            <a:r>
              <a:rPr lang="en-US" sz="1200" kern="1200" dirty="0" smtClean="0">
                <a:solidFill>
                  <a:schemeClr val="tx1"/>
                </a:solidFill>
                <a:latin typeface="Arial" pitchFamily="34" charset="0"/>
                <a:ea typeface="+mn-ea"/>
                <a:cs typeface="+mn-cs"/>
              </a:rPr>
              <a:t>The increasing prevalence of collaborative research agreements can be attributed to several factors. First, there is an increased awareness of the benefits of knowledge sharing. When individuals or firms participate in innovation networks, formal or informal, they are exposed to new information and ideas.  Greater knowledge leads to the identification of more recombination opportunities. The network can also bring to bear knowledge regarding which of these </a:t>
            </a:r>
            <a:r>
              <a:rPr lang="en-US" sz="1200" kern="1200" dirty="0" err="1" smtClean="0">
                <a:solidFill>
                  <a:schemeClr val="tx1"/>
                </a:solidFill>
                <a:latin typeface="Arial" pitchFamily="34" charset="0"/>
                <a:ea typeface="+mn-ea"/>
                <a:cs typeface="+mn-cs"/>
              </a:rPr>
              <a:t>recombinations</a:t>
            </a:r>
            <a:r>
              <a:rPr lang="en-US" sz="1200" kern="1200" dirty="0" smtClean="0">
                <a:solidFill>
                  <a:schemeClr val="tx1"/>
                </a:solidFill>
                <a:latin typeface="Arial" pitchFamily="34" charset="0"/>
                <a:ea typeface="+mn-ea"/>
                <a:cs typeface="+mn-cs"/>
              </a:rPr>
              <a:t> is most likely to become a new product or process. Second, rapid advances in information technology have greatly facilitated collaboration by reducing the cost (and increasing the pace) that information can be transmitted. Email, videoconferencing, groupware programs, etc. all enable organizations to collaborate much more effectively and efficiently than in the past. Information technology has also reduced the search costs of locating a suitable collaboration partner, as well as the monitoring costs of ensuring that partner behaves as agreed. Third, as the pace of innovation has quickened (as discussed in chapter 1), firms have needed to obtain capabilities and resources for innovation more quickly than before; collaboration provides a way to rapidly gain access to other organizations knowledge and resources, enabling the organizations to collectively bring innovations to market faster than any individual organization could alone. </a:t>
            </a:r>
          </a:p>
          <a:p>
            <a:endParaRPr lang="en-US" sz="1200" b="1" kern="1200" dirty="0" smtClean="0">
              <a:solidFill>
                <a:schemeClr val="tx1"/>
              </a:solidFill>
              <a:latin typeface="Arial" pitchFamily="34" charset="0"/>
              <a:ea typeface="+mn-ea"/>
              <a:cs typeface="+mn-cs"/>
            </a:endParaRPr>
          </a:p>
          <a:p>
            <a:pPr lvl="0"/>
            <a:endParaRPr lang="en-US" dirty="0" smtClean="0"/>
          </a:p>
          <a:p>
            <a:pPr lvl="0"/>
            <a:endParaRPr lang="en-US" dirty="0"/>
          </a:p>
        </p:txBody>
      </p:sp>
      <p:sp>
        <p:nvSpPr>
          <p:cNvPr id="819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83974323-C6CF-4B38-BC75-280431D4177F}" type="slidenum">
              <a:rPr lang="en-US" sz="1200"/>
              <a:pPr algn="r"/>
              <a:t>25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9FF39CC-92AA-4A2C-AB91-764079FE1A0A}" type="slidenum">
              <a:rPr lang="en-US"/>
              <a:pPr/>
              <a:t>4</a:t>
            </a:fld>
            <a:endParaRPr lang="en-US"/>
          </a:p>
        </p:txBody>
      </p:sp>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Organizational creativity </a:t>
            </a:r>
            <a:r>
              <a:rPr lang="en-US" sz="1200" b="0" kern="1200" dirty="0" smtClean="0">
                <a:solidFill>
                  <a:schemeClr val="tx1"/>
                </a:solidFill>
                <a:effectLst/>
                <a:latin typeface="Arial" pitchFamily="34" charset="0"/>
                <a:ea typeface="+mn-ea"/>
                <a:cs typeface="+mn-cs"/>
              </a:rPr>
              <a:t>is a function of creativity of the </a:t>
            </a:r>
            <a:r>
              <a:rPr lang="en-US" sz="1200" b="1" kern="1200" dirty="0" smtClean="0">
                <a:solidFill>
                  <a:schemeClr val="tx1"/>
                </a:solidFill>
                <a:effectLst/>
                <a:latin typeface="Arial" pitchFamily="34" charset="0"/>
                <a:ea typeface="+mn-ea"/>
                <a:cs typeface="+mn-cs"/>
              </a:rPr>
              <a:t>individuals</a:t>
            </a:r>
            <a:r>
              <a:rPr lang="en-US" sz="1200" b="0" kern="1200" dirty="0" smtClean="0">
                <a:solidFill>
                  <a:schemeClr val="tx1"/>
                </a:solidFill>
                <a:effectLst/>
                <a:latin typeface="Arial" pitchFamily="34" charset="0"/>
                <a:ea typeface="+mn-ea"/>
                <a:cs typeface="+mn-cs"/>
              </a:rPr>
              <a:t> within the organization and a variety of </a:t>
            </a:r>
            <a:r>
              <a:rPr lang="en-US" sz="1200" b="1" kern="1200" dirty="0" smtClean="0">
                <a:solidFill>
                  <a:schemeClr val="tx1"/>
                </a:solidFill>
                <a:effectLst/>
                <a:latin typeface="Arial" pitchFamily="34" charset="0"/>
                <a:ea typeface="+mn-ea"/>
                <a:cs typeface="+mn-cs"/>
              </a:rPr>
              <a:t>social processes and contextual factors that shape the way those individuals interact and behave</a:t>
            </a:r>
            <a:r>
              <a:rPr lang="en-US" sz="1200" b="0" kern="1200" dirty="0" smtClean="0">
                <a:solidFill>
                  <a:schemeClr val="tx1"/>
                </a:solidFill>
                <a:effectLst/>
                <a:latin typeface="Arial" pitchFamily="34" charset="0"/>
                <a:ea typeface="+mn-ea"/>
                <a:cs typeface="+mn-cs"/>
              </a:rPr>
              <a:t>.  </a:t>
            </a:r>
            <a:endParaRPr lang="en-US" sz="1200" b="1" kern="1200" dirty="0" smtClean="0">
              <a:solidFill>
                <a:schemeClr val="tx1"/>
              </a:solidFill>
              <a:effectLst/>
              <a:latin typeface="Arial" pitchFamily="34" charset="0"/>
              <a:ea typeface="+mn-ea"/>
              <a:cs typeface="+mn-cs"/>
            </a:endParaRPr>
          </a:p>
          <a:p>
            <a:pPr lvl="1"/>
            <a:r>
              <a:rPr lang="en-US" sz="1200" kern="1200" dirty="0" smtClean="0">
                <a:solidFill>
                  <a:schemeClr val="tx1"/>
                </a:solidFill>
                <a:effectLst/>
                <a:latin typeface="Arial" pitchFamily="34" charset="0"/>
                <a:ea typeface="+mn-ea"/>
                <a:cs typeface="+mn-cs"/>
              </a:rPr>
              <a:t/>
            </a:r>
            <a:br>
              <a:rPr lang="en-US" sz="1200" kern="1200" dirty="0" smtClean="0">
                <a:solidFill>
                  <a:schemeClr val="tx1"/>
                </a:solidFill>
                <a:effectLst/>
                <a:latin typeface="Arial" pitchFamily="34" charset="0"/>
                <a:ea typeface="+mn-ea"/>
                <a:cs typeface="+mn-cs"/>
              </a:rPr>
            </a:br>
            <a:r>
              <a:rPr lang="en-US" sz="1200" b="0" kern="1200" dirty="0" smtClean="0">
                <a:solidFill>
                  <a:schemeClr val="tx1"/>
                </a:solidFill>
                <a:effectLst/>
                <a:latin typeface="Arial" pitchFamily="34" charset="0"/>
                <a:ea typeface="+mn-ea"/>
                <a:cs typeface="+mn-cs"/>
              </a:rPr>
              <a:t>The creativity of individuals can be amplified or thwarted by an organization’s </a:t>
            </a:r>
            <a:r>
              <a:rPr lang="en-US" sz="1200" b="1" kern="1200" dirty="0" smtClean="0">
                <a:solidFill>
                  <a:schemeClr val="tx1"/>
                </a:solidFill>
                <a:effectLst/>
                <a:latin typeface="Arial" pitchFamily="34" charset="0"/>
                <a:ea typeface="+mn-ea"/>
                <a:cs typeface="+mn-cs"/>
              </a:rPr>
              <a:t>structure</a:t>
            </a:r>
            <a:r>
              <a:rPr lang="en-US" sz="1200" b="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routines</a:t>
            </a:r>
            <a:r>
              <a:rPr lang="en-US" sz="1200" b="0" kern="1200" dirty="0" smtClean="0">
                <a:solidFill>
                  <a:schemeClr val="tx1"/>
                </a:solidFill>
                <a:effectLst/>
                <a:latin typeface="Arial" pitchFamily="34" charset="0"/>
                <a:ea typeface="+mn-ea"/>
                <a:cs typeface="+mn-cs"/>
              </a:rPr>
              <a:t>, and </a:t>
            </a:r>
            <a:r>
              <a:rPr lang="en-US" sz="1200" b="1" kern="1200" dirty="0" smtClean="0">
                <a:solidFill>
                  <a:schemeClr val="tx1"/>
                </a:solidFill>
                <a:effectLst/>
                <a:latin typeface="Arial" pitchFamily="34" charset="0"/>
                <a:ea typeface="+mn-ea"/>
                <a:cs typeface="+mn-cs"/>
              </a:rPr>
              <a:t>incentives</a:t>
            </a:r>
            <a:r>
              <a:rPr lang="en-US" sz="1200" b="0" kern="1200" dirty="0" smtClean="0">
                <a:solidFill>
                  <a:schemeClr val="tx1"/>
                </a:solidFill>
                <a:effectLst/>
                <a:latin typeface="Arial" pitchFamily="34" charset="0"/>
                <a:ea typeface="+mn-ea"/>
                <a:cs typeface="+mn-cs"/>
              </a:rPr>
              <a:t>. Common methods of tapping employee creativity include 1) the suggestion box, 2) idea management systems (Google, Honda, </a:t>
            </a:r>
            <a:r>
              <a:rPr lang="en-US" sz="1200" b="0" kern="1200" dirty="0" err="1" smtClean="0">
                <a:solidFill>
                  <a:schemeClr val="tx1"/>
                </a:solidFill>
                <a:effectLst/>
                <a:latin typeface="Arial" pitchFamily="34" charset="0"/>
                <a:ea typeface="+mn-ea"/>
                <a:cs typeface="+mn-cs"/>
              </a:rPr>
              <a:t>BankOne</a:t>
            </a:r>
            <a:r>
              <a:rPr lang="en-US" sz="1200" b="0" kern="1200" dirty="0" smtClean="0">
                <a:solidFill>
                  <a:schemeClr val="tx1"/>
                </a:solidFill>
                <a:effectLst/>
                <a:latin typeface="Arial" pitchFamily="34" charset="0"/>
                <a:ea typeface="+mn-ea"/>
                <a:cs typeface="+mn-cs"/>
              </a:rPr>
              <a:t>).</a:t>
            </a:r>
            <a:endParaRPr lang="en-US" sz="1200" b="1" kern="1200" dirty="0" smtClean="0">
              <a:solidFill>
                <a:schemeClr val="tx1"/>
              </a:solidFill>
              <a:effectLst/>
              <a:latin typeface="Arial" pitchFamily="34" charset="0"/>
              <a:ea typeface="+mn-ea"/>
              <a:cs typeface="+mn-cs"/>
            </a:endParaRPr>
          </a:p>
          <a:p>
            <a:pPr lvl="0"/>
            <a:r>
              <a:rPr lang="en-US" sz="1200" b="1" kern="1200" dirty="0" smtClean="0">
                <a:solidFill>
                  <a:schemeClr val="tx1"/>
                </a:solidFill>
                <a:effectLst/>
                <a:latin typeface="Arial" pitchFamily="34" charset="0"/>
                <a:ea typeface="+mn-ea"/>
                <a:cs typeface="+mn-cs"/>
              </a:rPr>
              <a:t> Idea collection systems </a:t>
            </a:r>
            <a:r>
              <a:rPr lang="en-US" sz="1200" b="0" kern="1200" dirty="0" smtClean="0">
                <a:solidFill>
                  <a:schemeClr val="tx1"/>
                </a:solidFill>
                <a:effectLst/>
                <a:latin typeface="Arial" pitchFamily="34" charset="0"/>
                <a:ea typeface="+mn-ea"/>
                <a:cs typeface="+mn-cs"/>
              </a:rPr>
              <a:t>such as suggestion boxes, or idea management systems are only a</a:t>
            </a:r>
            <a:r>
              <a:rPr lang="en-US" sz="1200" b="1" kern="1200" dirty="0" smtClean="0">
                <a:solidFill>
                  <a:schemeClr val="tx1"/>
                </a:solidFill>
                <a:effectLst/>
                <a:latin typeface="Arial" pitchFamily="34" charset="0"/>
                <a:ea typeface="+mn-ea"/>
                <a:cs typeface="+mn-cs"/>
              </a:rPr>
              <a:t> first step</a:t>
            </a:r>
            <a:r>
              <a:rPr lang="en-US" sz="1200" b="0" kern="1200" dirty="0" smtClean="0">
                <a:solidFill>
                  <a:schemeClr val="tx1"/>
                </a:solidFill>
                <a:effectLst/>
                <a:latin typeface="Arial" pitchFamily="34" charset="0"/>
                <a:ea typeface="+mn-ea"/>
                <a:cs typeface="+mn-cs"/>
              </a:rPr>
              <a:t>.</a:t>
            </a:r>
            <a:r>
              <a:rPr lang="en-US" sz="1200" b="1" kern="1200" dirty="0" smtClean="0">
                <a:solidFill>
                  <a:schemeClr val="tx1"/>
                </a:solidFill>
                <a:effectLst/>
                <a:latin typeface="Arial" pitchFamily="34" charset="0"/>
                <a:ea typeface="+mn-ea"/>
                <a:cs typeface="+mn-cs"/>
              </a:rPr>
              <a:t> </a:t>
            </a:r>
            <a:r>
              <a:rPr lang="en-US" sz="1200" b="0" kern="1200" dirty="0" smtClean="0">
                <a:solidFill>
                  <a:schemeClr val="tx1"/>
                </a:solidFill>
                <a:effectLst/>
                <a:latin typeface="Arial" pitchFamily="34" charset="0"/>
                <a:ea typeface="+mn-ea"/>
                <a:cs typeface="+mn-cs"/>
              </a:rPr>
              <a:t>Managers can be </a:t>
            </a:r>
            <a:r>
              <a:rPr lang="en-US" sz="1200" b="1" kern="1200" dirty="0" smtClean="0">
                <a:solidFill>
                  <a:schemeClr val="tx1"/>
                </a:solidFill>
                <a:effectLst/>
                <a:latin typeface="Arial" pitchFamily="34" charset="0"/>
                <a:ea typeface="+mn-ea"/>
                <a:cs typeface="+mn-cs"/>
              </a:rPr>
              <a:t>trained</a:t>
            </a:r>
            <a:r>
              <a:rPr lang="en-US" sz="1200" b="0" kern="1200" dirty="0" smtClean="0">
                <a:solidFill>
                  <a:schemeClr val="tx1"/>
                </a:solidFill>
                <a:effectLst/>
                <a:latin typeface="Arial" pitchFamily="34" charset="0"/>
                <a:ea typeface="+mn-ea"/>
                <a:cs typeface="+mn-cs"/>
              </a:rPr>
              <a:t> to signal (through verbal and nonverbal cues) that each employees </a:t>
            </a:r>
            <a:r>
              <a:rPr lang="en-US" sz="1200" b="1" kern="1200" dirty="0" smtClean="0">
                <a:solidFill>
                  <a:schemeClr val="tx1"/>
                </a:solidFill>
                <a:effectLst/>
                <a:latin typeface="Arial" pitchFamily="34" charset="0"/>
                <a:ea typeface="+mn-ea"/>
                <a:cs typeface="+mn-cs"/>
              </a:rPr>
              <a:t>thinking and autonomy is respected</a:t>
            </a:r>
            <a:r>
              <a:rPr lang="en-US" sz="1200" b="0" kern="1200" dirty="0" smtClean="0">
                <a:solidFill>
                  <a:schemeClr val="tx1"/>
                </a:solidFill>
                <a:effectLst/>
                <a:latin typeface="Arial" pitchFamily="34" charset="0"/>
                <a:ea typeface="+mn-ea"/>
                <a:cs typeface="+mn-cs"/>
              </a:rPr>
              <a:t>. Employees can also be trained to use creativity tools such as using analogies or developing alternative scenarios. </a:t>
            </a:r>
            <a:endParaRPr lang="en-US" sz="1200" b="1" kern="1200" dirty="0" smtClean="0">
              <a:solidFill>
                <a:schemeClr val="tx1"/>
              </a:solidFill>
              <a:effectLst/>
              <a:latin typeface="Arial" pitchFamily="34" charset="0"/>
              <a:ea typeface="+mn-ea"/>
              <a:cs typeface="+mn-cs"/>
            </a:endParaRPr>
          </a:p>
          <a:p>
            <a:endParaRPr lang="en-US" dirty="0"/>
          </a:p>
        </p:txBody>
      </p:sp>
      <p:sp>
        <p:nvSpPr>
          <p:cNvPr id="430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FA809E5E-03EC-4F04-B629-CCDCC3A8EE77}" type="slidenum">
              <a:rPr lang="en-US" sz="1200"/>
              <a:pPr algn="r"/>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63D8A59-4CA3-4C0F-A7D9-6C58F50A4E47}" type="slidenum">
              <a:rPr lang="en-US"/>
              <a:pPr/>
              <a:t>5</a:t>
            </a:fld>
            <a:endParaRPr lang="en-US"/>
          </a:p>
        </p:txBody>
      </p:sp>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p:txBody>
          <a:bodyPr/>
          <a:lstStyle/>
          <a:p>
            <a:pPr lvl="0"/>
            <a:r>
              <a:rPr lang="en-US" sz="1200" kern="1200" dirty="0" smtClean="0">
                <a:solidFill>
                  <a:schemeClr val="tx1"/>
                </a:solidFill>
                <a:effectLst/>
                <a:latin typeface="Arial" pitchFamily="34" charset="0"/>
                <a:ea typeface="+mn-ea"/>
                <a:cs typeface="+mn-cs"/>
              </a:rPr>
              <a:t>Innovation occurs when new ideas are </a:t>
            </a:r>
            <a:r>
              <a:rPr lang="en-US" sz="1200" b="1" kern="1200" dirty="0" smtClean="0">
                <a:solidFill>
                  <a:schemeClr val="tx1"/>
                </a:solidFill>
                <a:effectLst/>
                <a:latin typeface="Arial" pitchFamily="34" charset="0"/>
                <a:ea typeface="+mn-ea"/>
                <a:cs typeface="+mn-cs"/>
              </a:rPr>
              <a:t>implemented</a:t>
            </a:r>
            <a:r>
              <a:rPr lang="en-US" sz="1200" kern="1200" dirty="0" smtClean="0">
                <a:solidFill>
                  <a:schemeClr val="tx1"/>
                </a:solidFill>
                <a:effectLst/>
                <a:latin typeface="Arial" pitchFamily="34" charset="0"/>
                <a:ea typeface="+mn-ea"/>
                <a:cs typeface="+mn-cs"/>
              </a:rPr>
              <a:t> into some useful form (e.g. new product or process). </a:t>
            </a:r>
          </a:p>
          <a:p>
            <a:pPr lvl="0"/>
            <a:r>
              <a:rPr lang="en-US" sz="1200" b="1" kern="1200" dirty="0" smtClean="0">
                <a:solidFill>
                  <a:schemeClr val="tx1"/>
                </a:solidFill>
                <a:effectLst/>
                <a:latin typeface="Arial" pitchFamily="34" charset="0"/>
                <a:ea typeface="+mn-ea"/>
                <a:cs typeface="+mn-cs"/>
              </a:rPr>
              <a:t>The Inventor </a:t>
            </a:r>
            <a:r>
              <a:rPr lang="en-US" sz="1200" kern="1200" dirty="0" smtClean="0">
                <a:solidFill>
                  <a:schemeClr val="tx1"/>
                </a:solidFill>
                <a:effectLst/>
                <a:latin typeface="Arial" pitchFamily="34" charset="0"/>
                <a:ea typeface="+mn-ea"/>
                <a:cs typeface="+mn-cs"/>
              </a:rPr>
              <a:t>has been the focus of much study and there is</a:t>
            </a:r>
            <a:r>
              <a:rPr lang="en-US" sz="1200" b="1" kern="1200" dirty="0" smtClean="0">
                <a:solidFill>
                  <a:schemeClr val="tx1"/>
                </a:solidFill>
                <a:effectLst/>
                <a:latin typeface="Arial" pitchFamily="34" charset="0"/>
                <a:ea typeface="+mn-ea"/>
                <a:cs typeface="+mn-cs"/>
              </a:rPr>
              <a:t> significant disagreement</a:t>
            </a:r>
            <a:r>
              <a:rPr lang="en-US" sz="1200" kern="1200" dirty="0" smtClean="0">
                <a:solidFill>
                  <a:schemeClr val="tx1"/>
                </a:solidFill>
                <a:effectLst/>
                <a:latin typeface="Arial" pitchFamily="34" charset="0"/>
                <a:ea typeface="+mn-ea"/>
                <a:cs typeface="+mn-cs"/>
              </a:rPr>
              <a:t> over whether inventors are </a:t>
            </a:r>
            <a:r>
              <a:rPr lang="en-US" sz="1200" b="1" kern="1200" dirty="0" smtClean="0">
                <a:solidFill>
                  <a:schemeClr val="tx1"/>
                </a:solidFill>
                <a:effectLst/>
                <a:latin typeface="Arial" pitchFamily="34" charset="0"/>
                <a:ea typeface="+mn-ea"/>
                <a:cs typeface="+mn-cs"/>
              </a:rPr>
              <a:t>born or made</a:t>
            </a:r>
            <a:r>
              <a:rPr lang="en-US" sz="1200" kern="1200" dirty="0" smtClean="0">
                <a:solidFill>
                  <a:schemeClr val="tx1"/>
                </a:solidFill>
                <a:effectLst/>
                <a:latin typeface="Arial" pitchFamily="34" charset="0"/>
                <a:ea typeface="+mn-ea"/>
                <a:cs typeface="+mn-cs"/>
              </a:rPr>
              <a:t>. It is also important to note that the qualities that make an individual inventive do not necessarily make that individual entrepreneurial.</a:t>
            </a:r>
          </a:p>
          <a:p>
            <a:pPr lvl="1"/>
            <a:r>
              <a:rPr lang="en-US" sz="1200" kern="1200" dirty="0" smtClean="0">
                <a:solidFill>
                  <a:schemeClr val="tx1"/>
                </a:solidFill>
                <a:effectLst/>
                <a:latin typeface="Arial" pitchFamily="34" charset="0"/>
                <a:ea typeface="+mn-ea"/>
                <a:cs typeface="+mn-cs"/>
              </a:rPr>
              <a:t>Inventors are often portrayed as </a:t>
            </a:r>
            <a:r>
              <a:rPr lang="en-US" sz="1200" b="1" kern="1200" dirty="0" smtClean="0">
                <a:solidFill>
                  <a:schemeClr val="tx1"/>
                </a:solidFill>
                <a:effectLst/>
                <a:latin typeface="Arial" pitchFamily="34" charset="0"/>
                <a:ea typeface="+mn-ea"/>
                <a:cs typeface="+mn-cs"/>
              </a:rPr>
              <a:t>eccentric and doggedly persistent scientists</a:t>
            </a:r>
            <a:r>
              <a:rPr lang="en-US" sz="1200" kern="1200" dirty="0" smtClean="0">
                <a:solidFill>
                  <a:schemeClr val="tx1"/>
                </a:solidFill>
                <a:effectLst/>
                <a:latin typeface="Arial" pitchFamily="34" charset="0"/>
                <a:ea typeface="+mn-ea"/>
                <a:cs typeface="+mn-cs"/>
              </a:rPr>
              <a:t>. One ten-year study of inventors showed that the most successful inventors: </a:t>
            </a:r>
          </a:p>
          <a:p>
            <a:r>
              <a:rPr lang="en-US" sz="1200" kern="1200" dirty="0" smtClean="0">
                <a:solidFill>
                  <a:schemeClr val="tx1"/>
                </a:solidFill>
                <a:effectLst/>
                <a:latin typeface="Arial" pitchFamily="34" charset="0"/>
                <a:ea typeface="+mn-ea"/>
                <a:cs typeface="+mn-cs"/>
              </a:rPr>
              <a:t>1. Have </a:t>
            </a:r>
            <a:r>
              <a:rPr lang="en-US" sz="1200" b="1" kern="1200" dirty="0" smtClean="0">
                <a:solidFill>
                  <a:schemeClr val="tx1"/>
                </a:solidFill>
                <a:effectLst/>
                <a:latin typeface="Arial" pitchFamily="34" charset="0"/>
                <a:ea typeface="+mn-ea"/>
                <a:cs typeface="+mn-cs"/>
              </a:rPr>
              <a:t>mastered the basic tools</a:t>
            </a:r>
            <a:r>
              <a:rPr lang="en-US" sz="1200" kern="1200" dirty="0" smtClean="0">
                <a:solidFill>
                  <a:schemeClr val="tx1"/>
                </a:solidFill>
                <a:effectLst/>
                <a:latin typeface="Arial" pitchFamily="34" charset="0"/>
                <a:ea typeface="+mn-ea"/>
                <a:cs typeface="+mn-cs"/>
              </a:rPr>
              <a:t> and operations of the field in which they invent, but have </a:t>
            </a:r>
            <a:r>
              <a:rPr lang="en-US" sz="1200" b="1" kern="1200" dirty="0" smtClean="0">
                <a:solidFill>
                  <a:schemeClr val="tx1"/>
                </a:solidFill>
                <a:effectLst/>
                <a:latin typeface="Arial" pitchFamily="34" charset="0"/>
                <a:ea typeface="+mn-ea"/>
                <a:cs typeface="+mn-cs"/>
              </a:rPr>
              <a:t>not specialized</a:t>
            </a:r>
            <a:r>
              <a:rPr lang="en-US" sz="1200" kern="1200" dirty="0" smtClean="0">
                <a:solidFill>
                  <a:schemeClr val="tx1"/>
                </a:solidFill>
                <a:effectLst/>
                <a:latin typeface="Arial" pitchFamily="34" charset="0"/>
                <a:ea typeface="+mn-ea"/>
                <a:cs typeface="+mn-cs"/>
              </a:rPr>
              <a:t> solely on that field.</a:t>
            </a:r>
          </a:p>
          <a:p>
            <a:r>
              <a:rPr lang="en-US" sz="1200" kern="1200" dirty="0" smtClean="0">
                <a:solidFill>
                  <a:schemeClr val="tx1"/>
                </a:solidFill>
                <a:effectLst/>
                <a:latin typeface="Arial" pitchFamily="34" charset="0"/>
                <a:ea typeface="+mn-ea"/>
                <a:cs typeface="+mn-cs"/>
              </a:rPr>
              <a:t>2. Are curious, and </a:t>
            </a:r>
            <a:r>
              <a:rPr lang="en-US" sz="1200" b="1" kern="1200" dirty="0" smtClean="0">
                <a:solidFill>
                  <a:schemeClr val="tx1"/>
                </a:solidFill>
                <a:effectLst/>
                <a:latin typeface="Arial" pitchFamily="34" charset="0"/>
                <a:ea typeface="+mn-ea"/>
                <a:cs typeface="+mn-cs"/>
              </a:rPr>
              <a:t>more interested in problems than solutions</a:t>
            </a:r>
            <a:r>
              <a:rPr lang="en-US" sz="1200" kern="1200" dirty="0" smtClean="0">
                <a:solidFill>
                  <a:schemeClr val="tx1"/>
                </a:solidFill>
                <a:effectLst/>
                <a:latin typeface="Arial" pitchFamily="34" charset="0"/>
                <a:ea typeface="+mn-ea"/>
                <a:cs typeface="+mn-cs"/>
              </a:rPr>
              <a:t>.</a:t>
            </a:r>
          </a:p>
          <a:p>
            <a:r>
              <a:rPr lang="en-US" sz="1200" kern="1200" dirty="0" smtClean="0">
                <a:solidFill>
                  <a:schemeClr val="tx1"/>
                </a:solidFill>
                <a:effectLst/>
                <a:latin typeface="Arial" pitchFamily="34" charset="0"/>
                <a:ea typeface="+mn-ea"/>
                <a:cs typeface="+mn-cs"/>
              </a:rPr>
              <a:t>3. </a:t>
            </a:r>
            <a:r>
              <a:rPr lang="en-US" sz="1200" b="1" kern="1200" dirty="0" smtClean="0">
                <a:solidFill>
                  <a:schemeClr val="tx1"/>
                </a:solidFill>
                <a:effectLst/>
                <a:latin typeface="Arial" pitchFamily="34" charset="0"/>
                <a:ea typeface="+mn-ea"/>
                <a:cs typeface="+mn-cs"/>
              </a:rPr>
              <a:t>Question the assumptions</a:t>
            </a:r>
            <a:r>
              <a:rPr lang="en-US" sz="1200" kern="1200" dirty="0" smtClean="0">
                <a:solidFill>
                  <a:schemeClr val="tx1"/>
                </a:solidFill>
                <a:effectLst/>
                <a:latin typeface="Arial" pitchFamily="34" charset="0"/>
                <a:ea typeface="+mn-ea"/>
                <a:cs typeface="+mn-cs"/>
              </a:rPr>
              <a:t> made in previous work in the field. </a:t>
            </a:r>
          </a:p>
          <a:p>
            <a:r>
              <a:rPr lang="en-US" sz="1200" kern="1200" dirty="0" smtClean="0">
                <a:solidFill>
                  <a:schemeClr val="tx1"/>
                </a:solidFill>
                <a:effectLst/>
                <a:latin typeface="Arial" pitchFamily="34" charset="0"/>
                <a:ea typeface="+mn-ea"/>
                <a:cs typeface="+mn-cs"/>
              </a:rPr>
              <a:t/>
            </a:r>
            <a:br>
              <a:rPr lang="en-US" sz="1200" kern="1200" dirty="0" smtClean="0">
                <a:solidFill>
                  <a:schemeClr val="tx1"/>
                </a:solidFill>
                <a:effectLst/>
                <a:latin typeface="Arial" pitchFamily="34" charset="0"/>
                <a:ea typeface="+mn-ea"/>
                <a:cs typeface="+mn-cs"/>
              </a:rPr>
            </a:br>
            <a:r>
              <a:rPr lang="en-US" sz="1200" kern="1200" dirty="0" smtClean="0">
                <a:solidFill>
                  <a:schemeClr val="tx1"/>
                </a:solidFill>
                <a:effectLst/>
                <a:latin typeface="Arial" pitchFamily="34" charset="0"/>
                <a:ea typeface="+mn-ea"/>
                <a:cs typeface="+mn-cs"/>
              </a:rPr>
              <a:t>4. Often have the sense that all knowledge is unified. They will s</a:t>
            </a:r>
            <a:r>
              <a:rPr lang="en-US" sz="1200" b="1" kern="1200" dirty="0" smtClean="0">
                <a:solidFill>
                  <a:schemeClr val="tx1"/>
                </a:solidFill>
                <a:effectLst/>
                <a:latin typeface="Arial" pitchFamily="34" charset="0"/>
                <a:ea typeface="+mn-ea"/>
                <a:cs typeface="+mn-cs"/>
              </a:rPr>
              <a:t>eek global solutions </a:t>
            </a:r>
            <a:r>
              <a:rPr lang="en-US" sz="1200" kern="1200" dirty="0" smtClean="0">
                <a:solidFill>
                  <a:schemeClr val="tx1"/>
                </a:solidFill>
                <a:effectLst/>
                <a:latin typeface="Arial" pitchFamily="34" charset="0"/>
                <a:ea typeface="+mn-ea"/>
                <a:cs typeface="+mn-cs"/>
              </a:rPr>
              <a:t>rather than local solutions, and will be </a:t>
            </a:r>
            <a:r>
              <a:rPr lang="en-US" sz="1200" b="1" kern="1200" dirty="0" smtClean="0">
                <a:solidFill>
                  <a:schemeClr val="tx1"/>
                </a:solidFill>
                <a:effectLst/>
                <a:latin typeface="Arial" pitchFamily="34" charset="0"/>
                <a:ea typeface="+mn-ea"/>
                <a:cs typeface="+mn-cs"/>
              </a:rPr>
              <a:t>generalists</a:t>
            </a:r>
            <a:r>
              <a:rPr lang="en-US" sz="1200" kern="1200" dirty="0" smtClean="0">
                <a:solidFill>
                  <a:schemeClr val="tx1"/>
                </a:solidFill>
                <a:effectLst/>
                <a:latin typeface="Arial" pitchFamily="34" charset="0"/>
                <a:ea typeface="+mn-ea"/>
                <a:cs typeface="+mn-cs"/>
              </a:rPr>
              <a:t> by nature</a:t>
            </a:r>
            <a:r>
              <a:rPr lang="en-US" sz="1200" b="1" kern="1200" dirty="0" smtClean="0">
                <a:solidFill>
                  <a:schemeClr val="tx1"/>
                </a:solidFill>
                <a:effectLst/>
                <a:latin typeface="Arial" pitchFamily="34" charset="0"/>
                <a:ea typeface="+mn-ea"/>
                <a:cs typeface="+mn-cs"/>
              </a:rPr>
              <a:t>. </a:t>
            </a:r>
            <a:r>
              <a:rPr lang="en-US" sz="1200" kern="1200" dirty="0" smtClean="0">
                <a:solidFill>
                  <a:schemeClr val="tx1"/>
                </a:solidFill>
                <a:effectLst/>
                <a:latin typeface="Arial" pitchFamily="34" charset="0"/>
                <a:ea typeface="+mn-ea"/>
                <a:cs typeface="+mn-cs"/>
              </a:rPr>
              <a:t> You may want to raise the example of </a:t>
            </a:r>
            <a:r>
              <a:rPr lang="en-US" sz="1200" b="1" kern="1200" dirty="0" smtClean="0">
                <a:solidFill>
                  <a:schemeClr val="tx1"/>
                </a:solidFill>
                <a:effectLst/>
                <a:latin typeface="Arial" pitchFamily="34" charset="0"/>
                <a:ea typeface="+mn-ea"/>
                <a:cs typeface="+mn-cs"/>
              </a:rPr>
              <a:t>Dean </a:t>
            </a:r>
            <a:r>
              <a:rPr lang="en-US" sz="1200" b="1" kern="1200" dirty="0" err="1" smtClean="0">
                <a:solidFill>
                  <a:schemeClr val="tx1"/>
                </a:solidFill>
                <a:effectLst/>
                <a:latin typeface="Arial" pitchFamily="34" charset="0"/>
                <a:ea typeface="+mn-ea"/>
                <a:cs typeface="+mn-cs"/>
              </a:rPr>
              <a:t>Kamen</a:t>
            </a:r>
            <a:r>
              <a:rPr lang="en-US" sz="1200" kern="1200" dirty="0" smtClean="0">
                <a:solidFill>
                  <a:schemeClr val="tx1"/>
                </a:solidFill>
                <a:effectLst/>
                <a:latin typeface="Arial" pitchFamily="34" charset="0"/>
                <a:ea typeface="+mn-ea"/>
                <a:cs typeface="+mn-cs"/>
              </a:rPr>
              <a:t> (from the Theory in Action) here and ask students how he illustrates these characteristics.</a:t>
            </a:r>
          </a:p>
          <a:p>
            <a:endParaRPr lang="en-US" dirty="0"/>
          </a:p>
        </p:txBody>
      </p:sp>
      <p:sp>
        <p:nvSpPr>
          <p:cNvPr id="4506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E8085DE4-71DB-4C66-B285-299A103311AA}" type="slidenum">
              <a:rPr lang="en-US" sz="1200"/>
              <a:pPr algn="r"/>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AF6C588-0B89-4417-A921-4857A04AAB92}" type="slidenum">
              <a:rPr lang="en-US"/>
              <a:pPr/>
              <a:t>6</a:t>
            </a:fld>
            <a:endParaRPr lang="en-US"/>
          </a:p>
        </p:txBody>
      </p:sp>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p:txBody>
          <a:bodyPr/>
          <a:lstStyle/>
          <a:p>
            <a:endParaRPr lang="en-US"/>
          </a:p>
        </p:txBody>
      </p:sp>
      <p:sp>
        <p:nvSpPr>
          <p:cNvPr id="4710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A72329A2-DB1B-46FD-82CA-3128EBFBDF95}"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7A72E6B-3699-4AAC-9F03-03321E2CE976}" type="slidenum">
              <a:rPr lang="en-US"/>
              <a:pPr/>
              <a:t>7</a:t>
            </a:fld>
            <a:endParaRPr lang="en-US"/>
          </a:p>
        </p:txBody>
      </p:sp>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p:txBody>
          <a:bodyPr/>
          <a:lstStyle/>
          <a:p>
            <a:pPr lvl="0"/>
            <a:r>
              <a:rPr lang="en-US" sz="1200" b="1" kern="1200" dirty="0" smtClean="0">
                <a:solidFill>
                  <a:schemeClr val="tx1"/>
                </a:solidFill>
                <a:effectLst/>
                <a:latin typeface="Arial" pitchFamily="34" charset="0"/>
                <a:ea typeface="+mn-ea"/>
                <a:cs typeface="+mn-cs"/>
              </a:rPr>
              <a:t>Users</a:t>
            </a:r>
            <a:r>
              <a:rPr lang="en-US" sz="1200" b="0" kern="1200" dirty="0" smtClean="0">
                <a:solidFill>
                  <a:schemeClr val="tx1"/>
                </a:solidFill>
                <a:effectLst/>
                <a:latin typeface="Arial" pitchFamily="34" charset="0"/>
                <a:ea typeface="+mn-ea"/>
                <a:cs typeface="+mn-cs"/>
              </a:rPr>
              <a:t> are another important source of innovation.</a:t>
            </a:r>
            <a:r>
              <a:rPr lang="en-US" sz="1200" b="1" kern="1200" dirty="0" smtClean="0">
                <a:solidFill>
                  <a:schemeClr val="tx1"/>
                </a:solidFill>
                <a:effectLst/>
                <a:latin typeface="Arial" pitchFamily="34" charset="0"/>
                <a:ea typeface="+mn-ea"/>
                <a:cs typeface="+mn-cs"/>
              </a:rPr>
              <a:t> </a:t>
            </a:r>
            <a:r>
              <a:rPr lang="en-US" sz="1200" b="0" kern="1200" dirty="0" smtClean="0">
                <a:solidFill>
                  <a:schemeClr val="tx1"/>
                </a:solidFill>
                <a:effectLst/>
                <a:latin typeface="Arial" pitchFamily="34" charset="0"/>
                <a:ea typeface="+mn-ea"/>
                <a:cs typeface="+mn-cs"/>
              </a:rPr>
              <a:t>Users are keenly aware of their unmet needs and have the greatest motivation to find ways to meet those needs. Innovation by users can blossom into wholly new industries because </a:t>
            </a:r>
            <a:endParaRPr lang="en-US" sz="1200" b="1" kern="1200" dirty="0" smtClean="0">
              <a:solidFill>
                <a:schemeClr val="tx1"/>
              </a:solidFill>
              <a:effectLst/>
              <a:latin typeface="Arial" pitchFamily="34" charset="0"/>
              <a:ea typeface="+mn-ea"/>
              <a:cs typeface="+mn-cs"/>
            </a:endParaRPr>
          </a:p>
          <a:p>
            <a:pPr lvl="1"/>
            <a:r>
              <a:rPr lang="en-US" sz="1200" b="0" kern="1200" dirty="0" smtClean="0">
                <a:solidFill>
                  <a:schemeClr val="tx1"/>
                </a:solidFill>
                <a:effectLst/>
                <a:latin typeface="Arial" pitchFamily="34" charset="0"/>
                <a:ea typeface="+mn-ea"/>
                <a:cs typeface="+mn-cs"/>
              </a:rPr>
              <a:t> You may want to raise the example of the “</a:t>
            </a:r>
            <a:r>
              <a:rPr lang="en-US" sz="1200" b="1" kern="1200" dirty="0" smtClean="0">
                <a:solidFill>
                  <a:schemeClr val="tx1"/>
                </a:solidFill>
                <a:effectLst/>
                <a:latin typeface="Arial" pitchFamily="34" charset="0"/>
                <a:ea typeface="+mn-ea"/>
                <a:cs typeface="+mn-cs"/>
              </a:rPr>
              <a:t>Laser</a:t>
            </a:r>
            <a:r>
              <a:rPr lang="en-US" sz="1200" b="0" kern="1200" dirty="0" smtClean="0">
                <a:solidFill>
                  <a:schemeClr val="tx1"/>
                </a:solidFill>
                <a:effectLst/>
                <a:latin typeface="Arial" pitchFamily="34" charset="0"/>
                <a:ea typeface="+mn-ea"/>
                <a:cs typeface="+mn-cs"/>
              </a:rPr>
              <a:t>” a small boat designed by three former Olympic sailors without any formal market research or concept testing that ultimately became very successful. </a:t>
            </a:r>
            <a:endParaRPr lang="en-US" sz="1200" b="1" kern="1200" dirty="0" smtClean="0">
              <a:solidFill>
                <a:schemeClr val="tx1"/>
              </a:solidFill>
              <a:effectLst/>
              <a:latin typeface="Arial" pitchFamily="34" charset="0"/>
              <a:ea typeface="+mn-ea"/>
              <a:cs typeface="+mn-cs"/>
            </a:endParaRPr>
          </a:p>
          <a:p>
            <a:pPr lvl="1"/>
            <a:r>
              <a:rPr lang="en-US" sz="1200" b="0" kern="1200" dirty="0" smtClean="0">
                <a:solidFill>
                  <a:schemeClr val="tx1"/>
                </a:solidFill>
                <a:effectLst/>
                <a:latin typeface="Arial" pitchFamily="34" charset="0"/>
                <a:ea typeface="+mn-ea"/>
                <a:cs typeface="+mn-cs"/>
              </a:rPr>
              <a:t> Another example is the development of snowboards. A brief history of this industry is provided in the theory and action section in the text.</a:t>
            </a:r>
            <a:endParaRPr lang="en-US" sz="1200" b="1" kern="1200" dirty="0" smtClean="0">
              <a:solidFill>
                <a:schemeClr val="tx1"/>
              </a:solidFill>
              <a:effectLst/>
              <a:latin typeface="Arial" pitchFamily="34" charset="0"/>
              <a:ea typeface="+mn-ea"/>
              <a:cs typeface="+mn-cs"/>
            </a:endParaRPr>
          </a:p>
          <a:p>
            <a:r>
              <a:rPr lang="en-US" sz="1200" b="1" i="1" kern="1200" dirty="0" smtClean="0">
                <a:solidFill>
                  <a:schemeClr val="tx1"/>
                </a:solidFill>
                <a:effectLst/>
                <a:latin typeface="Arial" pitchFamily="34" charset="0"/>
                <a:ea typeface="+mn-ea"/>
                <a:cs typeface="+mn-cs"/>
              </a:rPr>
              <a:t>See Figure 2.2</a:t>
            </a:r>
            <a:endParaRPr lang="en-US" sz="1200" b="1" kern="1200" dirty="0" smtClean="0">
              <a:solidFill>
                <a:schemeClr val="tx1"/>
              </a:solidFill>
              <a:effectLst/>
              <a:latin typeface="Arial" pitchFamily="34" charset="0"/>
              <a:ea typeface="+mn-ea"/>
              <a:cs typeface="+mn-cs"/>
            </a:endParaRPr>
          </a:p>
          <a:p>
            <a:endParaRPr lang="en-US" dirty="0"/>
          </a:p>
        </p:txBody>
      </p:sp>
      <p:sp>
        <p:nvSpPr>
          <p:cNvPr id="491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C1CBC907-F900-47A2-B8E0-6388A2EE3026}" type="slidenum">
              <a:rPr lang="en-US" sz="1200"/>
              <a:pPr algn="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F10F7A9-0B21-4555-B184-D15553DA4BC1}" type="slidenum">
              <a:rPr lang="en-US"/>
              <a:pPr/>
              <a:t>8</a:t>
            </a:fld>
            <a:endParaRPr lang="en-US"/>
          </a:p>
        </p:txBody>
      </p:sp>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p:txBody>
          <a:bodyPr/>
          <a:lstStyle/>
          <a:p>
            <a:endParaRPr lang="en-US"/>
          </a:p>
        </p:txBody>
      </p:sp>
      <p:sp>
        <p:nvSpPr>
          <p:cNvPr id="512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210FD781-7A96-4367-85FE-A6F943E5E9D6}"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8BBCCBA-9749-43B7-BB8E-1625696A66C8}" type="slidenum">
              <a:rPr lang="en-US"/>
              <a:pPr/>
              <a:t>9</a:t>
            </a:fld>
            <a:endParaRPr lang="en-US"/>
          </a:p>
        </p:txBody>
      </p:sp>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p:txBody>
          <a:bodyPr/>
          <a:lstStyle/>
          <a:p>
            <a:r>
              <a:rPr lang="en-US" sz="1200" kern="1200" dirty="0" smtClean="0">
                <a:solidFill>
                  <a:schemeClr val="tx1"/>
                </a:solidFill>
                <a:effectLst/>
                <a:latin typeface="Arial" pitchFamily="34" charset="0"/>
                <a:ea typeface="+mn-ea"/>
                <a:cs typeface="+mn-cs"/>
              </a:rPr>
              <a:t>. "</a:t>
            </a:r>
            <a:r>
              <a:rPr lang="en-US" sz="1200" b="1" kern="1200" dirty="0" smtClean="0">
                <a:solidFill>
                  <a:schemeClr val="tx1"/>
                </a:solidFill>
                <a:effectLst/>
                <a:latin typeface="Arial" pitchFamily="34" charset="0"/>
                <a:ea typeface="+mn-ea"/>
                <a:cs typeface="+mn-cs"/>
              </a:rPr>
              <a:t>Research</a:t>
            </a:r>
            <a:r>
              <a:rPr lang="en-US" sz="1200" kern="1200" dirty="0" smtClean="0">
                <a:solidFill>
                  <a:schemeClr val="tx1"/>
                </a:solidFill>
                <a:effectLst/>
                <a:latin typeface="Arial" pitchFamily="34" charset="0"/>
                <a:ea typeface="+mn-ea"/>
                <a:cs typeface="+mn-cs"/>
              </a:rPr>
              <a:t>" can refer to both basic research and applied research.</a:t>
            </a:r>
            <a:r>
              <a:rPr lang="en-US" sz="1200" b="1" i="1" kern="1200" dirty="0" smtClean="0">
                <a:solidFill>
                  <a:schemeClr val="tx1"/>
                </a:solidFill>
                <a:effectLst/>
                <a:latin typeface="Arial" pitchFamily="34" charset="0"/>
                <a:ea typeface="+mn-ea"/>
                <a:cs typeface="+mn-cs"/>
              </a:rPr>
              <a:t> </a:t>
            </a:r>
            <a:endParaRPr lang="en-US" sz="1200" kern="1200" dirty="0" smtClean="0">
              <a:solidFill>
                <a:schemeClr val="tx1"/>
              </a:solidFill>
              <a:effectLst/>
              <a:latin typeface="Arial" pitchFamily="34" charset="0"/>
              <a:ea typeface="+mn-ea"/>
              <a:cs typeface="+mn-cs"/>
            </a:endParaRPr>
          </a:p>
          <a:p>
            <a:r>
              <a:rPr lang="en-US" sz="1200" b="1" kern="1200" dirty="0" smtClean="0">
                <a:solidFill>
                  <a:schemeClr val="tx1"/>
                </a:solidFill>
                <a:effectLst/>
                <a:latin typeface="Arial" pitchFamily="34" charset="0"/>
                <a:ea typeface="+mn-ea"/>
                <a:cs typeface="+mn-cs"/>
              </a:rPr>
              <a:t>1. Basic research</a:t>
            </a:r>
            <a:r>
              <a:rPr lang="en-US" sz="1200" kern="1200" dirty="0" smtClean="0">
                <a:solidFill>
                  <a:schemeClr val="tx1"/>
                </a:solidFill>
                <a:effectLst/>
                <a:latin typeface="Arial" pitchFamily="34" charset="0"/>
                <a:ea typeface="+mn-ea"/>
                <a:cs typeface="+mn-cs"/>
              </a:rPr>
              <a:t> does not focus on a specific immediate commercial application. </a:t>
            </a:r>
          </a:p>
          <a:p>
            <a:r>
              <a:rPr lang="en-US" sz="1200" b="1" kern="1200" dirty="0" smtClean="0">
                <a:solidFill>
                  <a:schemeClr val="tx1"/>
                </a:solidFill>
                <a:effectLst/>
                <a:latin typeface="Arial" pitchFamily="34" charset="0"/>
                <a:ea typeface="+mn-ea"/>
                <a:cs typeface="+mn-cs"/>
              </a:rPr>
              <a:t>2. Applied research</a:t>
            </a:r>
            <a:r>
              <a:rPr lang="en-US" sz="1200" kern="1200" dirty="0" smtClean="0">
                <a:solidFill>
                  <a:schemeClr val="tx1"/>
                </a:solidFill>
                <a:effectLst/>
                <a:latin typeface="Arial" pitchFamily="34" charset="0"/>
                <a:ea typeface="+mn-ea"/>
                <a:cs typeface="+mn-cs"/>
              </a:rPr>
              <a:t> is directed at meeting a specific need or </a:t>
            </a:r>
            <a:r>
              <a:rPr lang="en-US" sz="1200" b="1" kern="1200" dirty="0" smtClean="0">
                <a:solidFill>
                  <a:schemeClr val="tx1"/>
                </a:solidFill>
                <a:effectLst/>
                <a:latin typeface="Arial" pitchFamily="34" charset="0"/>
                <a:ea typeface="+mn-ea"/>
                <a:cs typeface="+mn-cs"/>
              </a:rPr>
              <a:t>commercial objective</a:t>
            </a:r>
            <a:r>
              <a:rPr lang="en-US" sz="1200" kern="1200" dirty="0" smtClean="0">
                <a:solidFill>
                  <a:schemeClr val="tx1"/>
                </a:solidFill>
                <a:effectLst/>
                <a:latin typeface="Arial" pitchFamily="34" charset="0"/>
                <a:ea typeface="+mn-ea"/>
                <a:cs typeface="+mn-cs"/>
              </a:rPr>
              <a:t>. </a:t>
            </a:r>
          </a:p>
          <a:p>
            <a:r>
              <a:rPr lang="en-US" sz="1200" kern="1200" dirty="0" smtClean="0">
                <a:solidFill>
                  <a:schemeClr val="tx1"/>
                </a:solidFill>
                <a:effectLst/>
                <a:latin typeface="Arial" pitchFamily="34" charset="0"/>
                <a:ea typeface="+mn-ea"/>
                <a:cs typeface="+mn-cs"/>
              </a:rPr>
              <a:t/>
            </a:r>
            <a:br>
              <a:rPr lang="en-US" sz="1200" kern="1200" dirty="0" smtClean="0">
                <a:solidFill>
                  <a:schemeClr val="tx1"/>
                </a:solidFill>
                <a:effectLst/>
                <a:latin typeface="Arial" pitchFamily="34" charset="0"/>
                <a:ea typeface="+mn-ea"/>
                <a:cs typeface="+mn-cs"/>
              </a:rPr>
            </a:br>
            <a:r>
              <a:rPr lang="en-US" sz="1200" kern="1200" dirty="0" smtClean="0">
                <a:solidFill>
                  <a:schemeClr val="tx1"/>
                </a:solidFill>
                <a:effectLst/>
                <a:latin typeface="Arial" pitchFamily="34" charset="0"/>
                <a:ea typeface="+mn-ea"/>
                <a:cs typeface="+mn-cs"/>
              </a:rPr>
              <a:t>ii.</a:t>
            </a:r>
            <a:r>
              <a:rPr lang="en-US" sz="1200" b="1" kern="1200" dirty="0" smtClean="0">
                <a:solidFill>
                  <a:schemeClr val="tx1"/>
                </a:solidFill>
                <a:effectLst/>
                <a:latin typeface="Arial" pitchFamily="34" charset="0"/>
                <a:ea typeface="+mn-ea"/>
                <a:cs typeface="+mn-cs"/>
              </a:rPr>
              <a:t> “Development”</a:t>
            </a:r>
            <a:r>
              <a:rPr lang="en-US" sz="1200" kern="1200" dirty="0" smtClean="0">
                <a:solidFill>
                  <a:schemeClr val="tx1"/>
                </a:solidFill>
                <a:effectLst/>
                <a:latin typeface="Arial" pitchFamily="34" charset="0"/>
                <a:ea typeface="+mn-ea"/>
                <a:cs typeface="+mn-cs"/>
              </a:rPr>
              <a:t> refers to activities that </a:t>
            </a:r>
            <a:r>
              <a:rPr lang="en-US" sz="1200" b="1" kern="1200" dirty="0" smtClean="0">
                <a:solidFill>
                  <a:schemeClr val="tx1"/>
                </a:solidFill>
                <a:effectLst/>
                <a:latin typeface="Arial" pitchFamily="34" charset="0"/>
                <a:ea typeface="+mn-ea"/>
                <a:cs typeface="+mn-cs"/>
              </a:rPr>
              <a:t>apply knowledge</a:t>
            </a:r>
            <a:r>
              <a:rPr lang="en-US" sz="1200" kern="1200" dirty="0" smtClean="0">
                <a:solidFill>
                  <a:schemeClr val="tx1"/>
                </a:solidFill>
                <a:effectLst/>
                <a:latin typeface="Arial" pitchFamily="34" charset="0"/>
                <a:ea typeface="+mn-ea"/>
                <a:cs typeface="+mn-cs"/>
              </a:rPr>
              <a:t> to produce useful devices, materials, or processes.  </a:t>
            </a:r>
          </a:p>
          <a:p>
            <a:r>
              <a:rPr lang="en-US" sz="1200" kern="1200" dirty="0" smtClean="0">
                <a:solidFill>
                  <a:schemeClr val="tx1"/>
                </a:solidFill>
                <a:effectLst/>
                <a:latin typeface="Arial" pitchFamily="34" charset="0"/>
                <a:ea typeface="+mn-ea"/>
                <a:cs typeface="+mn-cs"/>
              </a:rPr>
              <a:t>A </a:t>
            </a:r>
            <a:r>
              <a:rPr lang="en-US" sz="1200" b="1" kern="1200" dirty="0" smtClean="0">
                <a:solidFill>
                  <a:schemeClr val="tx1"/>
                </a:solidFill>
                <a:effectLst/>
                <a:latin typeface="Arial" pitchFamily="34" charset="0"/>
                <a:ea typeface="+mn-ea"/>
                <a:cs typeface="+mn-cs"/>
              </a:rPr>
              <a:t>science-push</a:t>
            </a:r>
            <a:r>
              <a:rPr lang="en-US" sz="1200" kern="1200" dirty="0" smtClean="0">
                <a:solidFill>
                  <a:schemeClr val="tx1"/>
                </a:solidFill>
                <a:effectLst/>
                <a:latin typeface="Arial" pitchFamily="34" charset="0"/>
                <a:ea typeface="+mn-ea"/>
                <a:cs typeface="+mn-cs"/>
              </a:rPr>
              <a:t> approach to research and development views the process as linear, moving from scientific discovery, to invention, to engineering, then manufacturing activities, and finally marketing. This approach has been shown to have little real-world applicability. The </a:t>
            </a:r>
            <a:r>
              <a:rPr lang="en-US" sz="1200" b="1" kern="1200" dirty="0" smtClean="0">
                <a:solidFill>
                  <a:schemeClr val="tx1"/>
                </a:solidFill>
                <a:effectLst/>
                <a:latin typeface="Arial" pitchFamily="34" charset="0"/>
                <a:ea typeface="+mn-ea"/>
                <a:cs typeface="+mn-cs"/>
              </a:rPr>
              <a:t>demand-pull </a:t>
            </a:r>
            <a:r>
              <a:rPr lang="en-US" sz="1200" kern="1200" dirty="0" smtClean="0">
                <a:solidFill>
                  <a:schemeClr val="tx1"/>
                </a:solidFill>
                <a:effectLst/>
                <a:latin typeface="Arial" pitchFamily="34" charset="0"/>
                <a:ea typeface="+mn-ea"/>
                <a:cs typeface="+mn-cs"/>
              </a:rPr>
              <a:t>model of research and development argues that innovation is driven by the demand of potential users. Scholars have concluded that </a:t>
            </a:r>
            <a:r>
              <a:rPr lang="en-US" sz="1200" b="1" kern="1200" dirty="0" smtClean="0">
                <a:solidFill>
                  <a:schemeClr val="tx1"/>
                </a:solidFill>
                <a:effectLst/>
                <a:latin typeface="Arial" pitchFamily="34" charset="0"/>
                <a:ea typeface="+mn-ea"/>
                <a:cs typeface="+mn-cs"/>
              </a:rPr>
              <a:t>different phases of innovation</a:t>
            </a:r>
            <a:r>
              <a:rPr lang="en-US" sz="1200" kern="1200" dirty="0" smtClean="0">
                <a:solidFill>
                  <a:schemeClr val="tx1"/>
                </a:solidFill>
                <a:effectLst/>
                <a:latin typeface="Arial" pitchFamily="34" charset="0"/>
                <a:ea typeface="+mn-ea"/>
                <a:cs typeface="+mn-cs"/>
              </a:rPr>
              <a:t> are likely to be characterized by </a:t>
            </a:r>
            <a:r>
              <a:rPr lang="en-US" sz="1200" b="1" kern="1200" dirty="0" smtClean="0">
                <a:solidFill>
                  <a:schemeClr val="tx1"/>
                </a:solidFill>
                <a:effectLst/>
                <a:latin typeface="Arial" pitchFamily="34" charset="0"/>
                <a:ea typeface="+mn-ea"/>
                <a:cs typeface="+mn-cs"/>
              </a:rPr>
              <a:t>varying levels of science push and demand pull</a:t>
            </a:r>
            <a:r>
              <a:rPr lang="en-US" sz="1200" kern="1200" dirty="0" smtClean="0">
                <a:solidFill>
                  <a:schemeClr val="tx1"/>
                </a:solidFill>
                <a:effectLst/>
                <a:latin typeface="Arial" pitchFamily="34" charset="0"/>
                <a:ea typeface="+mn-ea"/>
                <a:cs typeface="+mn-cs"/>
              </a:rPr>
              <a:t>.</a:t>
            </a:r>
            <a:endParaRPr lang="en-US" dirty="0"/>
          </a:p>
        </p:txBody>
      </p:sp>
      <p:sp>
        <p:nvSpPr>
          <p:cNvPr id="532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5A6333B4-E588-48E6-B751-A7A29A112048}" type="slidenum">
              <a:rPr lang="en-US" sz="1200"/>
              <a:pPr algn="r"/>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149BE68-B120-46CF-9AC3-21E700ED1925}" type="slidenum">
              <a:rPr lang="en-US"/>
              <a:pPr/>
              <a:t>10</a:t>
            </a:fld>
            <a:endParaRPr lang="en-US"/>
          </a:p>
        </p:txBody>
      </p:sp>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p:txBody>
          <a:bodyPr/>
          <a:lstStyle/>
          <a:p>
            <a:endParaRPr lang="en-US"/>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fld id="{54B34758-6BB7-4874-A92A-997CC6E7A566}" type="slidenum">
              <a:rPr lang="en-US" sz="1200"/>
              <a:pPr algn="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D68833-89B9-45DD-8835-933BFE31C11E}" type="datetimeFigureOut">
              <a:rPr lang="en-US" smtClean="0"/>
              <a:pPr/>
              <a:t>8/28/2011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950CF-C9AB-424F-9661-D9C00FCD6379}" type="slidenum">
              <a:rPr lang="en-US" smtClean="0"/>
              <a:pPr/>
              <a:t>‹#›</a:t>
            </a:fld>
            <a:endParaRPr lang="en-US"/>
          </a:p>
        </p:txBody>
      </p:sp>
      <p:sp>
        <p:nvSpPr>
          <p:cNvPr id="7" name="Text Box 8"/>
          <p:cNvSpPr txBox="1">
            <a:spLocks noChangeArrowheads="1"/>
          </p:cNvSpPr>
          <p:nvPr userDrawn="1"/>
        </p:nvSpPr>
        <p:spPr bwMode="auto">
          <a:xfrm>
            <a:off x="136525" y="6437313"/>
            <a:ext cx="2835275"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8" name="Text Box 9"/>
          <p:cNvSpPr txBox="1">
            <a:spLocks noChangeArrowheads="1"/>
          </p:cNvSpPr>
          <p:nvPr userDrawn="1"/>
        </p:nvSpPr>
        <p:spPr bwMode="auto">
          <a:xfrm>
            <a:off x="4953000" y="6545263"/>
            <a:ext cx="4114800" cy="244475"/>
          </a:xfrm>
          <a:prstGeom prst="rect">
            <a:avLst/>
          </a:prstGeom>
          <a:noFill/>
          <a:ln w="9525">
            <a:noFill/>
            <a:miter lim="800000"/>
            <a:headEnd/>
            <a:tailEnd/>
          </a:ln>
          <a:effectLst/>
        </p:spPr>
        <p:txBody>
          <a:bodyPr>
            <a:spAutoFit/>
          </a:bodyPr>
          <a:lstStyle/>
          <a:p>
            <a:pPr eaLnBrk="0" hangingPunct="0"/>
            <a:r>
              <a:rPr lang="en-US" sz="1000" b="1" i="1">
                <a:solidFill>
                  <a:srgbClr val="080000"/>
                </a:solidFill>
                <a:latin typeface="Times New Roman" pitchFamily="18" charset="0"/>
                <a:ea typeface="MS PGothic" pitchFamily="34" charset="-128"/>
              </a:rPr>
              <a:t>Copyright © 2011 by the McGraw-Hill Companies, Inc. All rights reserved.</a:t>
            </a:r>
            <a:endParaRPr lang="en-US" sz="1000" b="1">
              <a:solidFill>
                <a:srgbClr val="080000"/>
              </a:solidFill>
              <a:latin typeface="Times New Roman" pitchFamily="18" charset="0"/>
              <a:ea typeface="MS PGothic" pitchFamily="34" charset="-128"/>
            </a:endParaRPr>
          </a:p>
        </p:txBody>
      </p:sp>
      <p:sp>
        <p:nvSpPr>
          <p:cNvPr id="9" name="Rectangle 8"/>
          <p:cNvSpPr>
            <a:spLocks noChangeArrowheads="1"/>
          </p:cNvSpPr>
          <p:nvPr userDrawn="1"/>
        </p:nvSpPr>
        <p:spPr bwMode="auto">
          <a:xfrm>
            <a:off x="0" y="6629400"/>
            <a:ext cx="146685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eaLnBrk="0" hangingPunct="0"/>
            <a:r>
              <a:rPr lang="en-US" sz="1000" b="1" i="1">
                <a:solidFill>
                  <a:srgbClr val="080000"/>
                </a:solidFill>
                <a:latin typeface="Times New Roman" pitchFamily="18" charset="0"/>
                <a:ea typeface="MS PGothic" pitchFamily="34" charset="-128"/>
              </a:rPr>
              <a:t>McGraw-Hill/Irwin</a:t>
            </a:r>
            <a:endParaRPr lang="en-US" sz="1000">
              <a:solidFill>
                <a:srgbClr val="080000"/>
              </a:solidFill>
              <a:latin typeface="Times New Roman" pitchFamily="18" charset="0"/>
              <a:ea typeface="MS PGothic" pitchFamily="34" charset="-128"/>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68833-89B9-45DD-8835-933BFE31C11E}" type="datetimeFigureOut">
              <a:rPr lang="en-US" smtClean="0"/>
              <a:pPr/>
              <a:t>8/28/2011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68833-89B9-45DD-8835-933BFE31C11E}" type="datetimeFigureOut">
              <a:rPr lang="en-US" smtClean="0"/>
              <a:pPr/>
              <a:t>8/28/2011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CD68833-89B9-45DD-8835-933BFE31C11E}" type="datetimeFigureOut">
              <a:rPr lang="en-US" smtClean="0"/>
              <a:pPr/>
              <a:t>8/28/2011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68833-89B9-45DD-8835-933BFE31C11E}" type="datetimeFigureOut">
              <a:rPr lang="en-US" smtClean="0"/>
              <a:pPr/>
              <a:t>8/28/2011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D68833-89B9-45DD-8835-933BFE31C11E}" type="datetimeFigureOut">
              <a:rPr lang="en-US" smtClean="0"/>
              <a:pPr/>
              <a:t>8/28/2011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68833-89B9-45DD-8835-933BFE31C11E}" type="datetimeFigureOut">
              <a:rPr lang="en-US" smtClean="0"/>
              <a:pPr/>
              <a:t>8/28/2011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68833-89B9-45DD-8835-933BFE31C11E}" type="datetimeFigureOut">
              <a:rPr lang="en-US" smtClean="0"/>
              <a:pPr/>
              <a:t>8/28/2011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68833-89B9-45DD-8835-933BFE31C11E}" type="datetimeFigureOut">
              <a:rPr lang="en-US" smtClean="0"/>
              <a:pPr/>
              <a:t>8/28/2011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68833-89B9-45DD-8835-933BFE31C11E}" type="datetimeFigureOut">
              <a:rPr lang="en-US" smtClean="0"/>
              <a:pPr/>
              <a:t>8/28/2011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950CF-C9AB-424F-9661-D9C00FCD63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68833-89B9-45DD-8835-933BFE31C11E}" type="datetimeFigureOut">
              <a:rPr lang="en-US" smtClean="0"/>
              <a:pPr/>
              <a:t>8/28/2011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950CF-C9AB-424F-9661-D9C00FCD6379}"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CD68833-89B9-45DD-8835-933BFE31C11E}" type="datetimeFigureOut">
              <a:rPr lang="en-US" smtClean="0"/>
              <a:pPr/>
              <a:t>8/28/2011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52950CF-C9AB-424F-9661-D9C00FCD6379}"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65" name="Picture 15" descr="BS0702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l="19675" r="39349"/>
          <a:stretch>
            <a:fillRect/>
          </a:stretch>
        </p:blipFill>
        <p:spPr bwMode="auto">
          <a:xfrm>
            <a:off x="7239000" y="0"/>
            <a:ext cx="1905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6" name="Picture 17" descr="BS0702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t="49304" b="49304"/>
          <a:stretch>
            <a:fillRect/>
          </a:stretch>
        </p:blipFill>
        <p:spPr bwMode="auto">
          <a:xfrm>
            <a:off x="0" y="1296988"/>
            <a:ext cx="7239000" cy="150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Slide Number Placeholder 3"/>
          <p:cNvSpPr txBox="1">
            <a:spLocks noGrp="1"/>
          </p:cNvSpPr>
          <p:nvPr userDrawn="1"/>
        </p:nvSpPr>
        <p:spPr bwMode="auto">
          <a:xfrm>
            <a:off x="7010400" y="65341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r>
              <a:rPr lang="en-US" sz="1400" b="1"/>
              <a:t>2-</a:t>
            </a:r>
            <a:fld id="{1AC09FFD-FD29-4C13-BB02-3FE6F98C31FE}" type="slidenum">
              <a:rPr lang="en-US" sz="1400" b="1"/>
              <a:pPr algn="r"/>
              <a:t>‹#›</a:t>
            </a:fld>
            <a:endParaRPr lang="en-US" sz="1400" b="1"/>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838200" y="1828800"/>
            <a:ext cx="7117180" cy="1470025"/>
          </a:xfrm>
        </p:spPr>
        <p:txBody>
          <a:bodyPr/>
          <a:lstStyle/>
          <a:p>
            <a:r>
              <a:rPr lang="en-US" dirty="0"/>
              <a:t>Chapter 2</a:t>
            </a:r>
          </a:p>
        </p:txBody>
      </p:sp>
      <p:sp>
        <p:nvSpPr>
          <p:cNvPr id="29699" name="Rectangle 3"/>
          <p:cNvSpPr>
            <a:spLocks noGrp="1" noChangeArrowheads="1"/>
          </p:cNvSpPr>
          <p:nvPr>
            <p:ph type="subTitle" idx="1"/>
          </p:nvPr>
        </p:nvSpPr>
        <p:spPr>
          <a:xfrm>
            <a:off x="762000" y="3276600"/>
            <a:ext cx="7117180" cy="861420"/>
          </a:xfrm>
        </p:spPr>
        <p:txBody>
          <a:bodyPr>
            <a:normAutofit/>
          </a:bodyPr>
          <a:lstStyle/>
          <a:p>
            <a:r>
              <a:rPr lang="en-US" sz="4000" i="0" dirty="0"/>
              <a:t>Sources of Innovation </a:t>
            </a:r>
            <a:endParaRPr lang="en-US" sz="4000" i="0" dirty="0">
              <a:solidFill>
                <a:srgbClr val="003366"/>
              </a:solidFill>
            </a:endParaRPr>
          </a:p>
          <a:p>
            <a:endParaRPr lang="en-US" sz="4000" i="0" dirty="0"/>
          </a:p>
        </p:txBody>
      </p:sp>
      <p:sp>
        <p:nvSpPr>
          <p:cNvPr id="4" name="Rectangle 3"/>
          <p:cNvSpPr txBox="1">
            <a:spLocks noChangeArrowheads="1"/>
          </p:cNvSpPr>
          <p:nvPr/>
        </p:nvSpPr>
        <p:spPr>
          <a:xfrm>
            <a:off x="647700" y="4210050"/>
            <a:ext cx="6400800" cy="1752600"/>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ct val="20000"/>
              </a:spcBef>
              <a:spcAft>
                <a:spcPts val="600"/>
              </a:spcAft>
              <a:buClr>
                <a:schemeClr val="tx2"/>
              </a:buClr>
              <a:buFont typeface="Wingdings 2" charset="2"/>
              <a:buNone/>
              <a:defRPr sz="2000" kern="1200">
                <a:solidFill>
                  <a:schemeClr val="tx2"/>
                </a:solidFill>
                <a:latin typeface="+mn-lt"/>
                <a:ea typeface="+mn-ea"/>
                <a:cs typeface="+mn-cs"/>
              </a:defRPr>
            </a:lvl1pPr>
            <a:lvl2pPr marL="457200" indent="0" algn="ctr" defTabSz="457200" rtl="0" eaLnBrk="1" latinLnBrk="0" hangingPunct="1">
              <a:spcBef>
                <a:spcPct val="20000"/>
              </a:spcBef>
              <a:spcAft>
                <a:spcPts val="600"/>
              </a:spcAft>
              <a:buClr>
                <a:schemeClr val="tx2"/>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tx2"/>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tx2"/>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tx2"/>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000" dirty="0" err="1" smtClean="0"/>
              <a:t>Avimanyu</a:t>
            </a:r>
            <a:r>
              <a:rPr lang="en-US" sz="4000" dirty="0" smtClean="0"/>
              <a:t> </a:t>
            </a:r>
            <a:r>
              <a:rPr lang="en-US" sz="4000" dirty="0" err="1" smtClean="0"/>
              <a:t>Datta</a:t>
            </a:r>
            <a:r>
              <a:rPr lang="en-US" sz="4000" dirty="0" smtClean="0"/>
              <a:t>, Ph.D.</a:t>
            </a:r>
          </a:p>
          <a:p>
            <a:r>
              <a:rPr lang="en-US" sz="4000" dirty="0" smtClean="0"/>
              <a:t>Seminar in Management: Innovation and Entrepreneurship</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54276" name="Rectangle 3"/>
          <p:cNvSpPr>
            <a:spLocks noGrp="1" noChangeArrowheads="1"/>
          </p:cNvSpPr>
          <p:nvPr>
            <p:ph type="body" idx="4294967295"/>
          </p:nvPr>
        </p:nvSpPr>
        <p:spPr>
          <a:xfrm>
            <a:off x="0" y="1600200"/>
            <a:ext cx="6324600" cy="4953000"/>
          </a:xfrm>
        </p:spPr>
        <p:txBody>
          <a:bodyPr/>
          <a:lstStyle/>
          <a:p>
            <a:pPr marL="233363" indent="-233363" defTabSz="809625"/>
            <a:r>
              <a:rPr lang="en-US" b="1"/>
              <a:t>Research and Development by Firms</a:t>
            </a:r>
          </a:p>
          <a:p>
            <a:pPr marL="568325" lvl="1" indent="-220663" defTabSz="809625"/>
            <a:r>
              <a:rPr lang="en-US"/>
              <a:t>Most firms consider in-house R&amp;D to be their most important source of innovation.</a:t>
            </a:r>
          </a:p>
        </p:txBody>
      </p:sp>
      <p:pic>
        <p:nvPicPr>
          <p:cNvPr id="54277" name="Picture 4" descr="fig 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1676400"/>
            <a:ext cx="6858000" cy="437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56324" name="Rectangle 3"/>
          <p:cNvSpPr>
            <a:spLocks noGrp="1" noChangeArrowheads="1"/>
          </p:cNvSpPr>
          <p:nvPr>
            <p:ph type="body" idx="4294967295"/>
          </p:nvPr>
        </p:nvSpPr>
        <p:spPr>
          <a:xfrm>
            <a:off x="0" y="1600200"/>
            <a:ext cx="6324600" cy="4953000"/>
          </a:xfrm>
        </p:spPr>
        <p:txBody>
          <a:bodyPr>
            <a:normAutofit lnSpcReduction="10000"/>
          </a:bodyPr>
          <a:lstStyle/>
          <a:p>
            <a:pPr marL="233363" indent="-233363" defTabSz="809625"/>
            <a:r>
              <a:rPr lang="en-US" sz="2000" b="1" dirty="0"/>
              <a:t>Research and Development by Firms</a:t>
            </a:r>
          </a:p>
          <a:p>
            <a:pPr marL="568325" lvl="1" indent="-220663" defTabSz="809625"/>
            <a:r>
              <a:rPr lang="en-US" sz="2000" i="1" dirty="0"/>
              <a:t>Science Push</a:t>
            </a:r>
            <a:r>
              <a:rPr lang="en-US" sz="2000" dirty="0"/>
              <a:t> approaches suggest that innovation proceeds linearly:</a:t>
            </a:r>
          </a:p>
          <a:p>
            <a:pPr marL="906463" lvl="2" indent="-223838" defTabSz="809625">
              <a:buFontTx/>
              <a:buNone/>
            </a:pPr>
            <a:r>
              <a:rPr lang="en-US" sz="2000" dirty="0"/>
              <a:t>Scientific discovery </a:t>
            </a:r>
            <a:r>
              <a:rPr lang="en-US" sz="2000" dirty="0">
                <a:sym typeface="Wingdings" pitchFamily="2" charset="2"/>
              </a:rPr>
              <a:t> invention  manufacturing  marketing</a:t>
            </a:r>
          </a:p>
          <a:p>
            <a:pPr marL="568325" lvl="1" indent="-220663" defTabSz="809625"/>
            <a:r>
              <a:rPr lang="en-US" sz="2000" i="1" dirty="0"/>
              <a:t>Demand Pull</a:t>
            </a:r>
            <a:r>
              <a:rPr lang="en-US" sz="2000" dirty="0"/>
              <a:t> approaches argued that innovation originates with unmet customer need:</a:t>
            </a:r>
          </a:p>
          <a:p>
            <a:pPr marL="906463" lvl="2" indent="-223838" defTabSz="809625">
              <a:buFontTx/>
              <a:buNone/>
            </a:pPr>
            <a:r>
              <a:rPr lang="en-US" sz="2000" dirty="0"/>
              <a:t>Customer suggestions </a:t>
            </a:r>
            <a:r>
              <a:rPr lang="en-US" sz="2000" dirty="0">
                <a:sym typeface="Wingdings" pitchFamily="2" charset="2"/>
              </a:rPr>
              <a:t> invention  manufacturing</a:t>
            </a:r>
          </a:p>
          <a:p>
            <a:pPr marL="568325" lvl="1" indent="-220663" defTabSz="809625"/>
            <a:r>
              <a:rPr lang="en-US" sz="2000" dirty="0">
                <a:sym typeface="Wingdings" pitchFamily="2" charset="2"/>
              </a:rPr>
              <a:t>Most current research argues that innovation is not so simple, and may originate from a variety of sources and follow a variety of paths. </a:t>
            </a:r>
          </a:p>
          <a:p>
            <a:pPr marL="906463" lvl="2" indent="-223838" defTabSz="809625">
              <a:buFontTx/>
              <a:buNone/>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58372" name="Rectangle 3"/>
          <p:cNvSpPr>
            <a:spLocks noGrp="1" noChangeArrowheads="1"/>
          </p:cNvSpPr>
          <p:nvPr>
            <p:ph type="body" idx="4294967295"/>
          </p:nvPr>
        </p:nvSpPr>
        <p:spPr>
          <a:xfrm>
            <a:off x="0" y="1600200"/>
            <a:ext cx="6324600" cy="1143000"/>
          </a:xfrm>
        </p:spPr>
        <p:txBody>
          <a:bodyPr>
            <a:noAutofit/>
          </a:bodyPr>
          <a:lstStyle/>
          <a:p>
            <a:pPr marL="233363" indent="-233363" defTabSz="809625"/>
            <a:r>
              <a:rPr lang="en-US" b="1" dirty="0"/>
              <a:t>Firm Linkages with Customers, Suppliers, Competitors, and </a:t>
            </a:r>
            <a:r>
              <a:rPr lang="en-US" b="1" dirty="0" err="1"/>
              <a:t>Complementors</a:t>
            </a:r>
            <a:endParaRPr lang="en-US" b="1" dirty="0"/>
          </a:p>
          <a:p>
            <a:pPr marL="568325" lvl="1" indent="-220663" defTabSz="809625"/>
            <a:r>
              <a:rPr lang="en-US" sz="1800" dirty="0"/>
              <a:t>Most frequent collaborations are between firm and their customers, suppliers, and local universities.</a:t>
            </a:r>
          </a:p>
        </p:txBody>
      </p:sp>
      <p:pic>
        <p:nvPicPr>
          <p:cNvPr id="58373" name="Picture 4" descr="fig 2-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799" y="3505200"/>
            <a:ext cx="6727825" cy="3084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60420" name="Rectangle 3"/>
          <p:cNvSpPr>
            <a:spLocks noGrp="1" noChangeArrowheads="1"/>
          </p:cNvSpPr>
          <p:nvPr>
            <p:ph type="body" idx="4294967295"/>
          </p:nvPr>
        </p:nvSpPr>
        <p:spPr>
          <a:xfrm>
            <a:off x="0" y="1600200"/>
            <a:ext cx="7162800" cy="4953000"/>
          </a:xfrm>
        </p:spPr>
        <p:txBody>
          <a:bodyPr>
            <a:normAutofit/>
          </a:bodyPr>
          <a:lstStyle/>
          <a:p>
            <a:pPr marL="233363" indent="-233363" defTabSz="809625"/>
            <a:r>
              <a:rPr lang="en-US" sz="2000" b="1" dirty="0"/>
              <a:t>Firm Linkages with Customers, Suppliers, Competitors, and </a:t>
            </a:r>
            <a:r>
              <a:rPr lang="en-US" sz="2000" b="1" dirty="0" err="1"/>
              <a:t>Complementors</a:t>
            </a:r>
            <a:endParaRPr lang="en-US" sz="2000" b="1" dirty="0"/>
          </a:p>
          <a:p>
            <a:pPr marL="568325" lvl="1" indent="-220663" defTabSz="809625"/>
            <a:r>
              <a:rPr lang="en-US" sz="2000" dirty="0"/>
              <a:t>External versus Internal Sourcing of Innovation</a:t>
            </a:r>
          </a:p>
          <a:p>
            <a:pPr marL="906463" lvl="2" indent="-223838" defTabSz="809625"/>
            <a:r>
              <a:rPr lang="en-US" sz="2000" dirty="0"/>
              <a:t>External and internal sources are complements</a:t>
            </a:r>
          </a:p>
          <a:p>
            <a:pPr marL="1255713" lvl="3" indent="-234950" defTabSz="809625"/>
            <a:r>
              <a:rPr lang="en-US" sz="2000" dirty="0"/>
              <a:t>Firms with in-house R&amp;D also heaviest users of external collaboration networks</a:t>
            </a:r>
          </a:p>
          <a:p>
            <a:pPr marL="1255713" lvl="3" indent="-234950" defTabSz="809625"/>
            <a:r>
              <a:rPr lang="en-US" sz="2000" dirty="0"/>
              <a:t>In-house R&amp;D may help firm build </a:t>
            </a:r>
            <a:r>
              <a:rPr lang="en-US" sz="2000" i="1" dirty="0"/>
              <a:t>absorptive capacity</a:t>
            </a:r>
            <a:r>
              <a:rPr lang="en-US" sz="2000" dirty="0"/>
              <a:t> that enables it to better use information obtained externally.</a:t>
            </a:r>
          </a:p>
        </p:txBody>
      </p:sp>
      <p:sp>
        <p:nvSpPr>
          <p:cNvPr id="4" name="Oval 3"/>
          <p:cNvSpPr/>
          <p:nvPr/>
        </p:nvSpPr>
        <p:spPr>
          <a:xfrm>
            <a:off x="304800" y="1905000"/>
            <a:ext cx="7086600" cy="129540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62468" name="Rectangle 3"/>
          <p:cNvSpPr>
            <a:spLocks noGrp="1" noChangeArrowheads="1"/>
          </p:cNvSpPr>
          <p:nvPr>
            <p:ph type="body" idx="4294967295"/>
          </p:nvPr>
        </p:nvSpPr>
        <p:spPr>
          <a:xfrm>
            <a:off x="0" y="1600200"/>
            <a:ext cx="6324600" cy="4953000"/>
          </a:xfrm>
        </p:spPr>
        <p:txBody>
          <a:bodyPr>
            <a:noAutofit/>
          </a:bodyPr>
          <a:lstStyle/>
          <a:p>
            <a:pPr marL="233363" indent="-233363" defTabSz="809625"/>
            <a:r>
              <a:rPr lang="en-US" sz="2000" b="1" dirty="0"/>
              <a:t>Universities and Government-Funded Research</a:t>
            </a:r>
          </a:p>
          <a:p>
            <a:pPr marL="568325" lvl="1" indent="-220663" defTabSz="809625"/>
            <a:r>
              <a:rPr lang="en-US" sz="2000" b="1" dirty="0"/>
              <a:t>Universities</a:t>
            </a:r>
          </a:p>
          <a:p>
            <a:pPr marL="906463" lvl="2" indent="-223838" defTabSz="809625"/>
            <a:r>
              <a:rPr lang="en-US" sz="2000" dirty="0"/>
              <a:t>Many universities encourage research that leads to useful innovations</a:t>
            </a:r>
          </a:p>
          <a:p>
            <a:pPr marL="906463" lvl="2" indent="-223838" defTabSz="809625"/>
            <a:r>
              <a:rPr lang="en-US" sz="2000" dirty="0"/>
              <a:t>Bayh-Dole Act of 1980 allows universities to collect royalties on inventions funded with taxpayer dollars</a:t>
            </a:r>
          </a:p>
          <a:p>
            <a:pPr marL="1255713" lvl="3" indent="-234950" defTabSz="809625"/>
            <a:r>
              <a:rPr lang="en-US" sz="2000" dirty="0"/>
              <a:t>Led to rapid increase in establishment of technology-transfer offices.</a:t>
            </a:r>
          </a:p>
          <a:p>
            <a:pPr marL="906463" lvl="2" indent="-223838" defTabSz="809625"/>
            <a:r>
              <a:rPr lang="en-US" sz="2000" dirty="0"/>
              <a:t>Revenues from university inventions are still very small, but universities also contribute to innovation through publication of research results.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64516" name="Rectangle 3"/>
          <p:cNvSpPr>
            <a:spLocks noGrp="1" noChangeArrowheads="1"/>
          </p:cNvSpPr>
          <p:nvPr>
            <p:ph type="body" idx="4294967295"/>
          </p:nvPr>
        </p:nvSpPr>
        <p:spPr>
          <a:xfrm>
            <a:off x="0" y="1600200"/>
            <a:ext cx="7010400" cy="1828800"/>
          </a:xfrm>
        </p:spPr>
        <p:txBody>
          <a:bodyPr>
            <a:normAutofit fontScale="85000" lnSpcReduction="10000"/>
          </a:bodyPr>
          <a:lstStyle/>
          <a:p>
            <a:pPr marL="233363" indent="-233363" defTabSz="809625"/>
            <a:r>
              <a:rPr lang="en-US" b="1" dirty="0"/>
              <a:t>Universities and Government-Funded Research</a:t>
            </a:r>
          </a:p>
          <a:p>
            <a:pPr marL="568325" lvl="1" indent="-220663" defTabSz="809625"/>
            <a:r>
              <a:rPr lang="en-US" sz="2000" dirty="0"/>
              <a:t>Governments invest in research through:</a:t>
            </a:r>
          </a:p>
          <a:p>
            <a:pPr marL="906463" lvl="2" indent="-223838" defTabSz="809625"/>
            <a:r>
              <a:rPr lang="en-US" sz="1800" dirty="0"/>
              <a:t>Their own laboratories</a:t>
            </a:r>
          </a:p>
          <a:p>
            <a:pPr marL="906463" lvl="2" indent="-223838" defTabSz="809625"/>
            <a:r>
              <a:rPr lang="en-US" sz="1800" dirty="0"/>
              <a:t>Science parks and incubators</a:t>
            </a:r>
          </a:p>
          <a:p>
            <a:pPr marL="906463" lvl="2" indent="-223838" defTabSz="809625"/>
            <a:r>
              <a:rPr lang="en-US" sz="1800" dirty="0"/>
              <a:t>Grants for other public or private research organizations</a:t>
            </a:r>
          </a:p>
        </p:txBody>
      </p:sp>
      <p:graphicFrame>
        <p:nvGraphicFramePr>
          <p:cNvPr id="6" name="Chart 5"/>
          <p:cNvGraphicFramePr/>
          <p:nvPr>
            <p:extLst>
              <p:ext uri="{D42A27DB-BD31-4B8C-83A1-F6EECF244321}">
                <p14:modId xmlns:p14="http://schemas.microsoft.com/office/powerpoint/2010/main" xmlns="" val="1664391554"/>
              </p:ext>
            </p:extLst>
          </p:nvPr>
        </p:nvGraphicFramePr>
        <p:xfrm>
          <a:off x="0" y="4191000"/>
          <a:ext cx="72390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64518" name="TextBox 6"/>
          <p:cNvSpPr txBox="1">
            <a:spLocks noChangeArrowheads="1"/>
          </p:cNvSpPr>
          <p:nvPr/>
        </p:nvSpPr>
        <p:spPr bwMode="auto">
          <a:xfrm>
            <a:off x="38100" y="3506787"/>
            <a:ext cx="69723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1400" dirty="0"/>
              <a:t>Fig. 2.6: Percent of R&amp;D Funds by Source and Country, Selected Years (2004-2006)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66564" name="Rectangle 3"/>
          <p:cNvSpPr>
            <a:spLocks noGrp="1" noChangeArrowheads="1"/>
          </p:cNvSpPr>
          <p:nvPr>
            <p:ph type="body" idx="4294967295"/>
          </p:nvPr>
        </p:nvSpPr>
        <p:spPr>
          <a:xfrm>
            <a:off x="0" y="1600200"/>
            <a:ext cx="7239000" cy="4953000"/>
          </a:xfrm>
        </p:spPr>
        <p:txBody>
          <a:bodyPr>
            <a:normAutofit/>
          </a:bodyPr>
          <a:lstStyle/>
          <a:p>
            <a:pPr marL="233363" indent="-233363" defTabSz="809625"/>
            <a:r>
              <a:rPr lang="en-US" sz="2000" b="1" dirty="0"/>
              <a:t>Private Nonprofit Organizations</a:t>
            </a:r>
          </a:p>
          <a:p>
            <a:pPr marL="568325" lvl="1" indent="-220663" defTabSz="809625"/>
            <a:r>
              <a:rPr lang="en-US" sz="2000" dirty="0"/>
              <a:t>Many nonprofit organizations do in-house R&amp;D, fund R&amp;D by others, or both.</a:t>
            </a:r>
          </a:p>
          <a:p>
            <a:pPr marL="568325" lvl="1" indent="-220663" defTabSz="809625"/>
            <a:r>
              <a:rPr lang="en-US" sz="2000" dirty="0"/>
              <a:t>The top nonprofit organizations that conduct a significant amount of R&amp;D include organizations such as the Howard Hughes Medical Institute, the Mayo Foundation, the Memorial Sloan Kettering Cancer Center, and SEMATECH.</a:t>
            </a:r>
          </a:p>
          <a:p>
            <a:pPr marL="568325" lvl="1" indent="-220663" defTabSz="809625"/>
            <a:r>
              <a:rPr lang="en-US" sz="2000" dirty="0"/>
              <a:t>Collectively, US nonprofit organizations spent $10.5 billion on R&amp;D in 2006.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Innovation in Collaborative Networks</a:t>
            </a:r>
          </a:p>
        </p:txBody>
      </p:sp>
      <p:sp>
        <p:nvSpPr>
          <p:cNvPr id="68612" name="Rectangle 3"/>
          <p:cNvSpPr>
            <a:spLocks noGrp="1" noChangeArrowheads="1"/>
          </p:cNvSpPr>
          <p:nvPr>
            <p:ph type="body" idx="4294967295"/>
          </p:nvPr>
        </p:nvSpPr>
        <p:spPr>
          <a:xfrm>
            <a:off x="0" y="1600200"/>
            <a:ext cx="7239000" cy="4953000"/>
          </a:xfrm>
        </p:spPr>
        <p:txBody>
          <a:bodyPr>
            <a:normAutofit lnSpcReduction="10000"/>
          </a:bodyPr>
          <a:lstStyle/>
          <a:p>
            <a:pPr marL="233363" indent="-233363" defTabSz="809625">
              <a:lnSpc>
                <a:spcPct val="90000"/>
              </a:lnSpc>
            </a:pPr>
            <a:r>
              <a:rPr lang="en-US" sz="2400" dirty="0"/>
              <a:t>Collaborations include (but are not limited to):</a:t>
            </a:r>
          </a:p>
          <a:p>
            <a:pPr marL="568325" lvl="1" indent="-220663" defTabSz="809625">
              <a:lnSpc>
                <a:spcPct val="90000"/>
              </a:lnSpc>
            </a:pPr>
            <a:r>
              <a:rPr lang="en-US" sz="2000" dirty="0"/>
              <a:t>Joint ventures</a:t>
            </a:r>
          </a:p>
          <a:p>
            <a:pPr marL="568325" lvl="1" indent="-220663" defTabSz="809625">
              <a:lnSpc>
                <a:spcPct val="90000"/>
              </a:lnSpc>
            </a:pPr>
            <a:r>
              <a:rPr lang="en-US" sz="2000" dirty="0"/>
              <a:t>Licensing and second-sourcing agreements</a:t>
            </a:r>
          </a:p>
          <a:p>
            <a:pPr marL="568325" lvl="1" indent="-220663" defTabSz="809625">
              <a:lnSpc>
                <a:spcPct val="90000"/>
              </a:lnSpc>
            </a:pPr>
            <a:r>
              <a:rPr lang="en-US" sz="2000" dirty="0"/>
              <a:t>Research associations</a:t>
            </a:r>
          </a:p>
          <a:p>
            <a:pPr marL="568325" lvl="1" indent="-220663" defTabSz="809625">
              <a:lnSpc>
                <a:spcPct val="90000"/>
              </a:lnSpc>
            </a:pPr>
            <a:r>
              <a:rPr lang="en-US" sz="2000" dirty="0"/>
              <a:t>Government-sponsored joint research programs</a:t>
            </a:r>
          </a:p>
          <a:p>
            <a:pPr marL="568325" lvl="1" indent="-220663" defTabSz="809625">
              <a:lnSpc>
                <a:spcPct val="90000"/>
              </a:lnSpc>
            </a:pPr>
            <a:r>
              <a:rPr lang="en-US" sz="2000" dirty="0"/>
              <a:t>Value-added networks for technical and scientific exchange</a:t>
            </a:r>
          </a:p>
          <a:p>
            <a:pPr marL="568325" lvl="1" indent="-220663" defTabSz="809625">
              <a:lnSpc>
                <a:spcPct val="90000"/>
              </a:lnSpc>
            </a:pPr>
            <a:r>
              <a:rPr lang="en-US" sz="2000" dirty="0"/>
              <a:t>Informal networks</a:t>
            </a:r>
          </a:p>
          <a:p>
            <a:pPr marL="233363" indent="-233363" defTabSz="809625">
              <a:lnSpc>
                <a:spcPct val="90000"/>
              </a:lnSpc>
            </a:pPr>
            <a:r>
              <a:rPr lang="en-US" sz="2400" dirty="0"/>
              <a:t>Collaborative research is especially important in high-technology sectors where individual firms rarely possess all necessary resources and capabilities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6629400" cy="1017588"/>
          </a:xfrm>
        </p:spPr>
        <p:txBody>
          <a:bodyPr>
            <a:normAutofit fontScale="90000"/>
          </a:bodyPr>
          <a:lstStyle/>
          <a:p>
            <a:r>
              <a:rPr lang="en-US"/>
              <a:t>Innovation in Collaborative Networks</a:t>
            </a:r>
          </a:p>
        </p:txBody>
      </p:sp>
      <p:sp>
        <p:nvSpPr>
          <p:cNvPr id="70659" name="Content Placeholder 2"/>
          <p:cNvSpPr>
            <a:spLocks noGrp="1"/>
          </p:cNvSpPr>
          <p:nvPr>
            <p:ph idx="4294967295"/>
          </p:nvPr>
        </p:nvSpPr>
        <p:spPr>
          <a:xfrm>
            <a:off x="0" y="1600200"/>
            <a:ext cx="7391400" cy="5257800"/>
          </a:xfrm>
        </p:spPr>
        <p:txBody>
          <a:bodyPr>
            <a:normAutofit/>
          </a:bodyPr>
          <a:lstStyle/>
          <a:p>
            <a:r>
              <a:rPr lang="en-US" sz="2400" dirty="0"/>
              <a:t>As firms forge collaborative relationships, they weave a larger network that influences the diffusion of information and other resources.</a:t>
            </a:r>
          </a:p>
          <a:p>
            <a:r>
              <a:rPr lang="en-US" sz="2400" dirty="0"/>
              <a:t>The size and structure of this network changes over time due to changes in alliance activity.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Innovation in Collaborative Networks</a:t>
            </a:r>
          </a:p>
        </p:txBody>
      </p:sp>
      <p:sp>
        <p:nvSpPr>
          <p:cNvPr id="72708" name="Rectangle 3"/>
          <p:cNvSpPr>
            <a:spLocks noGrp="1" noChangeArrowheads="1"/>
          </p:cNvSpPr>
          <p:nvPr>
            <p:ph type="body" idx="4294967295"/>
          </p:nvPr>
        </p:nvSpPr>
        <p:spPr>
          <a:xfrm>
            <a:off x="0" y="1600200"/>
            <a:ext cx="7239000" cy="4953000"/>
          </a:xfrm>
        </p:spPr>
        <p:txBody>
          <a:bodyPr>
            <a:noAutofit/>
          </a:bodyPr>
          <a:lstStyle/>
          <a:p>
            <a:pPr marL="233363" indent="-233363" defTabSz="809625">
              <a:lnSpc>
                <a:spcPct val="90000"/>
              </a:lnSpc>
            </a:pPr>
            <a:r>
              <a:rPr lang="en-US" b="1" dirty="0"/>
              <a:t>Technology Clusters</a:t>
            </a:r>
            <a:r>
              <a:rPr lang="en-US" dirty="0"/>
              <a:t> are regional clusters of firms that have a connection to a common technology</a:t>
            </a:r>
          </a:p>
          <a:p>
            <a:pPr marL="906463" lvl="2" indent="-223838" defTabSz="809625">
              <a:lnSpc>
                <a:spcPct val="90000"/>
              </a:lnSpc>
            </a:pPr>
            <a:r>
              <a:rPr lang="en-US" sz="1800" dirty="0"/>
              <a:t>May work with the same suppliers, customers, or complements.</a:t>
            </a:r>
          </a:p>
          <a:p>
            <a:pPr marL="906463" lvl="2" indent="-223838" defTabSz="809625">
              <a:lnSpc>
                <a:spcPct val="90000"/>
              </a:lnSpc>
            </a:pPr>
            <a:r>
              <a:rPr lang="en-US" sz="1800" dirty="0"/>
              <a:t>Agglomeration Economies:</a:t>
            </a:r>
          </a:p>
          <a:p>
            <a:pPr marL="1255713" lvl="3" indent="-234950" defTabSz="809625">
              <a:lnSpc>
                <a:spcPct val="90000"/>
              </a:lnSpc>
            </a:pPr>
            <a:r>
              <a:rPr lang="en-US" sz="1800" dirty="0"/>
              <a:t>Proximity facilitates knowledge exchange.</a:t>
            </a:r>
          </a:p>
          <a:p>
            <a:pPr marL="1255713" lvl="3" indent="-234950" defTabSz="809625">
              <a:lnSpc>
                <a:spcPct val="90000"/>
              </a:lnSpc>
            </a:pPr>
            <a:r>
              <a:rPr lang="en-US" sz="1800" dirty="0"/>
              <a:t>Cluster of firms can attract other firms to area.</a:t>
            </a:r>
          </a:p>
          <a:p>
            <a:pPr marL="1255713" lvl="3" indent="-234950" defTabSz="809625">
              <a:lnSpc>
                <a:spcPct val="90000"/>
              </a:lnSpc>
            </a:pPr>
            <a:r>
              <a:rPr lang="en-US" sz="1800" dirty="0"/>
              <a:t>Supplier and distributor markets grow to service the cluster.</a:t>
            </a:r>
          </a:p>
          <a:p>
            <a:pPr marL="1255713" lvl="3" indent="-234950" defTabSz="809625">
              <a:lnSpc>
                <a:spcPct val="90000"/>
              </a:lnSpc>
            </a:pPr>
            <a:r>
              <a:rPr lang="en-US" sz="1800" dirty="0"/>
              <a:t>Cluster of firms may make local labor pool more valuable by giving them experience. </a:t>
            </a:r>
          </a:p>
          <a:p>
            <a:pPr marL="1255713" lvl="3" indent="-234950" defTabSz="809625">
              <a:lnSpc>
                <a:spcPct val="90000"/>
              </a:lnSpc>
            </a:pPr>
            <a:r>
              <a:rPr lang="en-US" sz="1800" dirty="0"/>
              <a:t>Cluster can lead to infrastructure improvements (e.g., better roads, utilities, schools, etc.)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28600"/>
            <a:ext cx="6629400" cy="1017588"/>
          </a:xfrm>
        </p:spPr>
        <p:txBody>
          <a:bodyPr/>
          <a:lstStyle/>
          <a:p>
            <a:pPr defTabSz="809625"/>
            <a:r>
              <a:rPr lang="en-US"/>
              <a:t>Overview</a:t>
            </a:r>
          </a:p>
        </p:txBody>
      </p:sp>
      <p:sp>
        <p:nvSpPr>
          <p:cNvPr id="37892" name="Rectangle 3"/>
          <p:cNvSpPr>
            <a:spLocks noGrp="1" noChangeArrowheads="1"/>
          </p:cNvSpPr>
          <p:nvPr>
            <p:ph type="body" idx="4294967295"/>
          </p:nvPr>
        </p:nvSpPr>
        <p:spPr>
          <a:xfrm>
            <a:off x="0" y="1600200"/>
            <a:ext cx="6324600" cy="685800"/>
          </a:xfrm>
        </p:spPr>
        <p:txBody>
          <a:bodyPr/>
          <a:lstStyle/>
          <a:p>
            <a:pPr marL="233363" indent="-233363" defTabSz="809625"/>
            <a:r>
              <a:rPr lang="en-US" dirty="0"/>
              <a:t>Innovation can arise from many different sources and the linkages between them.</a:t>
            </a:r>
          </a:p>
        </p:txBody>
      </p:sp>
      <p:pic>
        <p:nvPicPr>
          <p:cNvPr id="37893" name="Picture 4" descr="fig 2-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93788" y="2498725"/>
            <a:ext cx="5078412" cy="393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Innovation in Collaborative Networks</a:t>
            </a:r>
          </a:p>
        </p:txBody>
      </p:sp>
      <p:sp>
        <p:nvSpPr>
          <p:cNvPr id="74756" name="Rectangle 3"/>
          <p:cNvSpPr>
            <a:spLocks noGrp="1" noChangeArrowheads="1"/>
          </p:cNvSpPr>
          <p:nvPr>
            <p:ph type="body" idx="4294967295"/>
          </p:nvPr>
        </p:nvSpPr>
        <p:spPr>
          <a:xfrm>
            <a:off x="0" y="1600200"/>
            <a:ext cx="7315200" cy="4953000"/>
          </a:xfrm>
        </p:spPr>
        <p:txBody>
          <a:bodyPr>
            <a:noAutofit/>
          </a:bodyPr>
          <a:lstStyle/>
          <a:p>
            <a:pPr marL="233363" indent="-233363" defTabSz="809625">
              <a:lnSpc>
                <a:spcPct val="90000"/>
              </a:lnSpc>
            </a:pPr>
            <a:r>
              <a:rPr lang="en-US" dirty="0"/>
              <a:t>Likelihood of innovation activities being geographically clustered depends on:</a:t>
            </a:r>
          </a:p>
          <a:p>
            <a:pPr marL="568325" lvl="1" indent="-220663" defTabSz="809625">
              <a:lnSpc>
                <a:spcPct val="90000"/>
              </a:lnSpc>
            </a:pPr>
            <a:r>
              <a:rPr lang="en-US" sz="1800" dirty="0">
                <a:cs typeface="Times New Roman" pitchFamily="18" charset="0"/>
              </a:rPr>
              <a:t>The nature of the technology</a:t>
            </a:r>
          </a:p>
          <a:p>
            <a:pPr marL="906463" lvl="2" indent="-223838" defTabSz="809625">
              <a:lnSpc>
                <a:spcPct val="90000"/>
              </a:lnSpc>
            </a:pPr>
            <a:r>
              <a:rPr lang="en-US" sz="1800" dirty="0">
                <a:cs typeface="Times New Roman" pitchFamily="18" charset="0"/>
              </a:rPr>
              <a:t>e.g., its underlying knowledge base or the degree to which it can be protected by patents or copyright, the degree to which its communication requires close and frequent interaction;</a:t>
            </a:r>
          </a:p>
          <a:p>
            <a:pPr marL="568325" lvl="1" indent="-220663" defTabSz="809625">
              <a:lnSpc>
                <a:spcPct val="90000"/>
              </a:lnSpc>
            </a:pPr>
            <a:r>
              <a:rPr lang="en-US" sz="1800" dirty="0">
                <a:cs typeface="Times New Roman" pitchFamily="18" charset="0"/>
              </a:rPr>
              <a:t>Industry characteristics</a:t>
            </a:r>
          </a:p>
          <a:p>
            <a:pPr marL="906463" lvl="2" indent="-223838" defTabSz="809625">
              <a:lnSpc>
                <a:spcPct val="90000"/>
              </a:lnSpc>
            </a:pPr>
            <a:r>
              <a:rPr lang="en-US" sz="1800" dirty="0">
                <a:cs typeface="Times New Roman" pitchFamily="18" charset="0"/>
              </a:rPr>
              <a:t>e.g., degree of market concentration or stage of the industry lifecycle, transportation costs, availability of supplier and distributor markets; and, </a:t>
            </a:r>
          </a:p>
          <a:p>
            <a:pPr marL="568325" lvl="1" indent="-220663" defTabSz="809625">
              <a:lnSpc>
                <a:spcPct val="90000"/>
              </a:lnSpc>
            </a:pPr>
            <a:r>
              <a:rPr lang="en-US" sz="1800" dirty="0">
                <a:cs typeface="Times New Roman" pitchFamily="18" charset="0"/>
              </a:rPr>
              <a:t>The cultural context of the technology </a:t>
            </a:r>
          </a:p>
          <a:p>
            <a:pPr marL="906463" lvl="2" indent="-223838" defTabSz="809625">
              <a:lnSpc>
                <a:spcPct val="90000"/>
              </a:lnSpc>
            </a:pPr>
            <a:r>
              <a:rPr lang="en-US" sz="1800" dirty="0">
                <a:cs typeface="Times New Roman" pitchFamily="18" charset="0"/>
              </a:rPr>
              <a:t>e.g., population density of labor or customers, infrastructure development, national differences in how technology development is funded or protected. </a:t>
            </a:r>
            <a:r>
              <a:rPr lang="en-US" sz="18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Innovation in Collaborative Networks</a:t>
            </a:r>
          </a:p>
        </p:txBody>
      </p:sp>
      <p:sp>
        <p:nvSpPr>
          <p:cNvPr id="76804" name="Rectangle 3"/>
          <p:cNvSpPr>
            <a:spLocks noGrp="1" noChangeArrowheads="1"/>
          </p:cNvSpPr>
          <p:nvPr>
            <p:ph type="body" idx="4294967295"/>
          </p:nvPr>
        </p:nvSpPr>
        <p:spPr>
          <a:xfrm>
            <a:off x="0" y="1600200"/>
            <a:ext cx="6934200" cy="3962400"/>
          </a:xfrm>
        </p:spPr>
        <p:txBody>
          <a:bodyPr>
            <a:noAutofit/>
          </a:bodyPr>
          <a:lstStyle/>
          <a:p>
            <a:pPr marL="568325" lvl="1" indent="-220663" defTabSz="809625"/>
            <a:r>
              <a:rPr lang="en-US" sz="1800" b="1" dirty="0"/>
              <a:t>Technological spillovers</a:t>
            </a:r>
            <a:r>
              <a:rPr lang="en-US" sz="1800" dirty="0"/>
              <a:t> occur when the benefits from the research activities of one entity spill over to other entities. </a:t>
            </a:r>
          </a:p>
          <a:p>
            <a:pPr marL="906463" lvl="2" indent="-223838" defTabSz="809625"/>
            <a:r>
              <a:rPr lang="en-US" sz="1800" dirty="0"/>
              <a:t>Likelihood of spillovers is a function of:</a:t>
            </a:r>
          </a:p>
          <a:p>
            <a:pPr marL="1255713" lvl="3" indent="-234950" defTabSz="809625"/>
            <a:r>
              <a:rPr lang="en-US" sz="1800" dirty="0"/>
              <a:t>Strength of protection mechanisms (e.g., patents, copyright, trade secrets)</a:t>
            </a:r>
          </a:p>
          <a:p>
            <a:pPr marL="1255713" lvl="3" indent="-234950" defTabSz="809625"/>
            <a:r>
              <a:rPr lang="en-US" sz="1800" dirty="0"/>
              <a:t>Nature of underlying knowledge base (e.g., tacit, complex)</a:t>
            </a:r>
          </a:p>
          <a:p>
            <a:pPr marL="1255713" lvl="3" indent="-234950" defTabSz="809625"/>
            <a:r>
              <a:rPr lang="en-US" sz="1800" dirty="0"/>
              <a:t>Mobility of the labor pool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body" idx="4294967295"/>
          </p:nvPr>
        </p:nvSpPr>
        <p:spPr>
          <a:xfrm>
            <a:off x="0" y="1600200"/>
            <a:ext cx="7239000" cy="4953000"/>
          </a:xfrm>
          <a:solidFill>
            <a:srgbClr val="B3BCC5">
              <a:alpha val="63136"/>
            </a:srgbClr>
          </a:solidFill>
        </p:spPr>
        <p:txBody>
          <a:bodyPr/>
          <a:lstStyle/>
          <a:p>
            <a:pPr marL="233363" indent="-233363" algn="ctr" defTabSz="809625">
              <a:buFontTx/>
              <a:buNone/>
            </a:pPr>
            <a:r>
              <a:rPr lang="en-US" b="1" dirty="0"/>
              <a:t>Knowledge Brokers</a:t>
            </a:r>
          </a:p>
          <a:p>
            <a:pPr marL="568325" lvl="1" indent="-220663" defTabSz="809625"/>
            <a:r>
              <a:rPr lang="en-US" sz="2000" dirty="0" err="1"/>
              <a:t>Hargadon</a:t>
            </a:r>
            <a:r>
              <a:rPr lang="en-US" sz="2000" dirty="0"/>
              <a:t> and Sutton point out that some firms (or individuals) play a pivotal role in the innovation network – that of </a:t>
            </a:r>
            <a:r>
              <a:rPr lang="en-US" sz="2000" i="1" dirty="0"/>
              <a:t>knowledge brokers</a:t>
            </a:r>
            <a:r>
              <a:rPr lang="en-US" sz="2000" dirty="0"/>
              <a:t>. </a:t>
            </a:r>
          </a:p>
          <a:p>
            <a:pPr marL="568325" lvl="1" indent="-220663" defTabSz="809625"/>
            <a:r>
              <a:rPr lang="en-US" sz="2000" b="1" dirty="0"/>
              <a:t>Knowledge brokers</a:t>
            </a:r>
            <a:r>
              <a:rPr lang="en-US" sz="2000" dirty="0"/>
              <a:t> are individuals or firms that transfer information from one domain to another in which it can be usefully applied. Thomas Edison is a good example. </a:t>
            </a:r>
          </a:p>
          <a:p>
            <a:pPr marL="568325" lvl="1" indent="-220663" defTabSz="809625"/>
            <a:r>
              <a:rPr lang="en-US" sz="2000" dirty="0"/>
              <a:t>By serving as a bridge between two separate groups of firms, brokers can find unique combinations of knowledge possessed by the two groups.</a:t>
            </a:r>
          </a:p>
        </p:txBody>
      </p:sp>
      <p:sp>
        <p:nvSpPr>
          <p:cNvPr id="39939" name="Rectangle 3"/>
          <p:cNvSpPr>
            <a:spLocks noGrp="1" noChangeArrowheads="1"/>
          </p:cNvSpPr>
          <p:nvPr>
            <p:ph type="title" idx="4294967295"/>
          </p:nvPr>
        </p:nvSpPr>
        <p:spPr>
          <a:xfrm>
            <a:off x="0" y="228600"/>
            <a:ext cx="6629400" cy="1017588"/>
          </a:xfrm>
        </p:spPr>
        <p:txBody>
          <a:bodyPr/>
          <a:lstStyle/>
          <a:p>
            <a:r>
              <a:rPr lang="en-US"/>
              <a:t>Research Brief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body" idx="4294967295"/>
          </p:nvPr>
        </p:nvSpPr>
        <p:spPr>
          <a:xfrm>
            <a:off x="0" y="1665288"/>
            <a:ext cx="7162800" cy="5192712"/>
          </a:xfrm>
          <a:solidFill>
            <a:srgbClr val="B3BCC5">
              <a:alpha val="63136"/>
            </a:srgbClr>
          </a:solidFill>
        </p:spPr>
        <p:txBody>
          <a:bodyPr>
            <a:normAutofit fontScale="92500"/>
          </a:bodyPr>
          <a:lstStyle/>
          <a:p>
            <a:pPr marL="568325" lvl="1" indent="-220663" defTabSz="809625">
              <a:lnSpc>
                <a:spcPct val="90000"/>
              </a:lnSpc>
            </a:pPr>
            <a:r>
              <a:rPr lang="en-US" sz="2000" dirty="0"/>
              <a:t>The Camera Pill: A capsule that is swallowed by patient that broadcasts images of the small intestine </a:t>
            </a:r>
          </a:p>
          <a:p>
            <a:pPr marL="568325" lvl="1" indent="-220663" defTabSz="809625">
              <a:lnSpc>
                <a:spcPct val="90000"/>
              </a:lnSpc>
            </a:pPr>
            <a:r>
              <a:rPr lang="en-US" sz="2000" dirty="0"/>
              <a:t>Invented by </a:t>
            </a:r>
            <a:r>
              <a:rPr lang="en-US" sz="2000" dirty="0" err="1"/>
              <a:t>Gavriel</a:t>
            </a:r>
            <a:r>
              <a:rPr lang="en-US" sz="2000" dirty="0"/>
              <a:t> </a:t>
            </a:r>
            <a:r>
              <a:rPr lang="en-US" sz="2000" dirty="0" err="1"/>
              <a:t>Iddan</a:t>
            </a:r>
            <a:r>
              <a:rPr lang="en-US" sz="2000" dirty="0"/>
              <a:t> &amp; team of scientists</a:t>
            </a:r>
          </a:p>
          <a:p>
            <a:pPr marL="906463" lvl="2" indent="-223838" defTabSz="809625">
              <a:lnSpc>
                <a:spcPct val="90000"/>
              </a:lnSpc>
            </a:pPr>
            <a:r>
              <a:rPr lang="en-US" sz="1800" dirty="0" err="1"/>
              <a:t>Iddan</a:t>
            </a:r>
            <a:r>
              <a:rPr lang="en-US" sz="1800" dirty="0"/>
              <a:t> was a missile engineer – no medical background</a:t>
            </a:r>
          </a:p>
          <a:p>
            <a:pPr marL="906463" lvl="2" indent="-223838" defTabSz="809625">
              <a:lnSpc>
                <a:spcPct val="90000"/>
              </a:lnSpc>
            </a:pPr>
            <a:r>
              <a:rPr lang="en-US" sz="1800" dirty="0"/>
              <a:t>Project initiated by Dr. Scapa, a gastroenterologist</a:t>
            </a:r>
          </a:p>
          <a:p>
            <a:pPr marL="906463" lvl="2" indent="-223838" defTabSz="809625">
              <a:lnSpc>
                <a:spcPct val="90000"/>
              </a:lnSpc>
            </a:pPr>
            <a:r>
              <a:rPr lang="en-US" sz="1800" dirty="0" err="1"/>
              <a:t>Iddan</a:t>
            </a:r>
            <a:r>
              <a:rPr lang="en-US" sz="1800" dirty="0"/>
              <a:t> applied guided missile concept to problem of viewing the small intestine</a:t>
            </a:r>
          </a:p>
          <a:p>
            <a:pPr marL="568325" lvl="1" indent="-220663" defTabSz="809625">
              <a:lnSpc>
                <a:spcPct val="90000"/>
              </a:lnSpc>
            </a:pPr>
            <a:r>
              <a:rPr lang="en-US" sz="2000" dirty="0"/>
              <a:t>Developing the Camera Pill</a:t>
            </a:r>
          </a:p>
          <a:p>
            <a:pPr marL="906463" lvl="2" indent="-223838" defTabSz="809625">
              <a:lnSpc>
                <a:spcPct val="90000"/>
              </a:lnSpc>
            </a:pPr>
            <a:r>
              <a:rPr lang="en-US" sz="1800" dirty="0"/>
              <a:t>Many hurdles to overcome: size, image quality, battery life</a:t>
            </a:r>
          </a:p>
          <a:p>
            <a:pPr marL="906463" lvl="2" indent="-223838" defTabSz="809625">
              <a:lnSpc>
                <a:spcPct val="90000"/>
              </a:lnSpc>
            </a:pPr>
            <a:r>
              <a:rPr lang="en-US" sz="1800" dirty="0"/>
              <a:t>Formed partnership with </a:t>
            </a:r>
            <a:r>
              <a:rPr lang="en-US" sz="1800" dirty="0" err="1"/>
              <a:t>Gavriel</a:t>
            </a:r>
            <a:r>
              <a:rPr lang="en-US" sz="1800" dirty="0"/>
              <a:t> </a:t>
            </a:r>
            <a:r>
              <a:rPr lang="en-US" sz="1800" dirty="0" err="1"/>
              <a:t>Meron</a:t>
            </a:r>
            <a:r>
              <a:rPr lang="en-US" sz="1800" dirty="0"/>
              <a:t> (CEO of </a:t>
            </a:r>
            <a:r>
              <a:rPr lang="en-US" sz="1800" dirty="0" err="1"/>
              <a:t>Applitec</a:t>
            </a:r>
            <a:r>
              <a:rPr lang="en-US" sz="1800" dirty="0"/>
              <a:t>) for capital to commercialize</a:t>
            </a:r>
          </a:p>
          <a:p>
            <a:pPr marL="906463" lvl="2" indent="-223838" defTabSz="809625">
              <a:lnSpc>
                <a:spcPct val="90000"/>
              </a:lnSpc>
            </a:pPr>
            <a:r>
              <a:rPr lang="en-US" sz="1800" dirty="0"/>
              <a:t>Formed partnership with team of scientists lead by Dr. C. Paul Swain to combine complementary knowledge</a:t>
            </a:r>
          </a:p>
          <a:p>
            <a:pPr marL="906463" lvl="2" indent="-223838" defTabSz="809625">
              <a:lnSpc>
                <a:spcPct val="90000"/>
              </a:lnSpc>
            </a:pPr>
            <a:r>
              <a:rPr lang="en-US" sz="1800" dirty="0"/>
              <a:t>Resulted in highly successful, revolutionary product. </a:t>
            </a:r>
          </a:p>
        </p:txBody>
      </p:sp>
      <p:sp>
        <p:nvSpPr>
          <p:cNvPr id="19459" name="Rectangle 3"/>
          <p:cNvSpPr>
            <a:spLocks noGrp="1" noChangeArrowheads="1"/>
          </p:cNvSpPr>
          <p:nvPr>
            <p:ph type="title" idx="4294967295"/>
          </p:nvPr>
        </p:nvSpPr>
        <p:spPr>
          <a:xfrm>
            <a:off x="0" y="228600"/>
            <a:ext cx="6629400" cy="1017588"/>
          </a:xfrm>
        </p:spPr>
        <p:txBody>
          <a:bodyPr>
            <a:normAutofit fontScale="90000"/>
          </a:bodyPr>
          <a:lstStyle/>
          <a:p>
            <a:r>
              <a:rPr lang="en-US"/>
              <a:t>Getting an Inside Look: </a:t>
            </a:r>
            <a:br>
              <a:rPr lang="en-US"/>
            </a:br>
            <a:r>
              <a:rPr lang="en-US"/>
              <a:t>Given Imaging’s Camera Pill</a:t>
            </a:r>
          </a:p>
        </p:txBody>
      </p:sp>
    </p:spTree>
  </p:cSld>
  <p:clrMapOvr>
    <a:masterClrMapping/>
  </p:clrMapOvr>
  <p:transition>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body" idx="4294967295"/>
          </p:nvPr>
        </p:nvSpPr>
        <p:spPr>
          <a:xfrm>
            <a:off x="0" y="1371600"/>
            <a:ext cx="7162800" cy="5181600"/>
          </a:xfrm>
          <a:solidFill>
            <a:srgbClr val="B3BCC5">
              <a:alpha val="63136"/>
            </a:srgbClr>
          </a:solidFill>
        </p:spPr>
        <p:txBody>
          <a:bodyPr>
            <a:normAutofit/>
          </a:bodyPr>
          <a:lstStyle/>
          <a:p>
            <a:pPr marL="233363" indent="-233363" defTabSz="809625">
              <a:buFontTx/>
              <a:buNone/>
            </a:pPr>
            <a:r>
              <a:rPr lang="en-US" sz="2000" b="1" dirty="0"/>
              <a:t>Discussion Questions:</a:t>
            </a:r>
          </a:p>
          <a:p>
            <a:pPr marL="747713" lvl="1" indent="-400050" defTabSz="809625">
              <a:buFontTx/>
              <a:buNone/>
            </a:pPr>
            <a:r>
              <a:rPr lang="en-US" sz="2000" dirty="0">
                <a:latin typeface="Frutiger-Light" charset="0"/>
                <a:cs typeface="Times New Roman" pitchFamily="18" charset="0"/>
              </a:rPr>
              <a:t> 1.	What factors do you think enabled </a:t>
            </a:r>
            <a:r>
              <a:rPr lang="en-US" sz="2000" dirty="0" err="1">
                <a:latin typeface="Frutiger-Light" charset="0"/>
                <a:cs typeface="Times New Roman" pitchFamily="18" charset="0"/>
              </a:rPr>
              <a:t>Iddan</a:t>
            </a:r>
            <a:r>
              <a:rPr lang="en-US" sz="2000" dirty="0">
                <a:latin typeface="Frutiger-Light" charset="0"/>
                <a:cs typeface="Times New Roman" pitchFamily="18" charset="0"/>
              </a:rPr>
              <a:t>, an engineer with no medical background, to pioneer the development of wireless endoscopy?</a:t>
            </a:r>
          </a:p>
          <a:p>
            <a:pPr marL="747713" lvl="1" indent="-400050" defTabSz="809625">
              <a:buFontTx/>
              <a:buNone/>
            </a:pPr>
            <a:r>
              <a:rPr lang="en-US" sz="2000" dirty="0">
                <a:latin typeface="Frutiger-Light" charset="0"/>
                <a:cs typeface="Times New Roman" pitchFamily="18" charset="0"/>
              </a:rPr>
              <a:t> 2.	To what degree would you characterize Given’s development of the camera pill as “science-push” versus “demand-pull”?</a:t>
            </a:r>
          </a:p>
          <a:p>
            <a:pPr marL="747713" lvl="1" indent="-400050" defTabSz="809625">
              <a:buFontTx/>
              <a:buNone/>
            </a:pPr>
            <a:r>
              <a:rPr lang="en-US" sz="2000" dirty="0">
                <a:latin typeface="TimesNewRoman-Plain" charset="0"/>
                <a:cs typeface="Times New Roman" pitchFamily="18" charset="0"/>
              </a:rPr>
              <a:t> 3.	What were the advantages and disadvantages of </a:t>
            </a:r>
            <a:r>
              <a:rPr lang="en-US" sz="2000" dirty="0" err="1">
                <a:latin typeface="TimesNewRoman-Plain" charset="0"/>
                <a:cs typeface="Times New Roman" pitchFamily="18" charset="0"/>
              </a:rPr>
              <a:t>Iddan</a:t>
            </a:r>
            <a:r>
              <a:rPr lang="en-US" sz="2000" dirty="0">
                <a:latin typeface="TimesNewRoman-Plain" charset="0"/>
                <a:cs typeface="Times New Roman" pitchFamily="18" charset="0"/>
              </a:rPr>
              <a:t> and </a:t>
            </a:r>
            <a:r>
              <a:rPr lang="en-US" sz="2000" dirty="0" err="1">
                <a:latin typeface="TimesNewRoman-Plain" charset="0"/>
                <a:cs typeface="Times New Roman" pitchFamily="18" charset="0"/>
              </a:rPr>
              <a:t>Meron</a:t>
            </a:r>
            <a:r>
              <a:rPr lang="en-US" sz="2000" dirty="0">
                <a:latin typeface="TimesNewRoman-Plain" charset="0"/>
                <a:cs typeface="Times New Roman" pitchFamily="18" charset="0"/>
              </a:rPr>
              <a:t> collaborating with Dr. Swain’s team?</a:t>
            </a:r>
            <a:r>
              <a:rPr lang="en-US" sz="2000" dirty="0">
                <a:cs typeface="Times New Roman" pitchFamily="18" charset="0"/>
              </a:rPr>
              <a:t> </a:t>
            </a:r>
          </a:p>
        </p:txBody>
      </p:sp>
      <p:sp>
        <p:nvSpPr>
          <p:cNvPr id="20483" name="Rectangle 3"/>
          <p:cNvSpPr>
            <a:spLocks noGrp="1" noChangeArrowheads="1"/>
          </p:cNvSpPr>
          <p:nvPr>
            <p:ph type="title" idx="4294967295"/>
          </p:nvPr>
        </p:nvSpPr>
        <p:spPr>
          <a:xfrm>
            <a:off x="0" y="228600"/>
            <a:ext cx="6629400" cy="1017588"/>
          </a:xfrm>
        </p:spPr>
        <p:txBody>
          <a:bodyPr>
            <a:normAutofit fontScale="90000"/>
          </a:bodyPr>
          <a:lstStyle/>
          <a:p>
            <a:r>
              <a:rPr lang="en-US"/>
              <a:t>Getting an Inside Look: </a:t>
            </a:r>
            <a:br>
              <a:rPr lang="en-US"/>
            </a:br>
            <a:r>
              <a:rPr lang="en-US"/>
              <a:t>Given Imaging’s Camera Pill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0"/>
            <a:ext cx="6629400" cy="1017588"/>
          </a:xfrm>
        </p:spPr>
        <p:txBody>
          <a:bodyPr/>
          <a:lstStyle/>
          <a:p>
            <a:pPr defTabSz="809625"/>
            <a:r>
              <a:rPr lang="en-US" dirty="0"/>
              <a:t>Discussion Questions</a:t>
            </a:r>
          </a:p>
        </p:txBody>
      </p:sp>
      <p:sp>
        <p:nvSpPr>
          <p:cNvPr id="80900" name="Rectangle 3"/>
          <p:cNvSpPr>
            <a:spLocks noGrp="1" noChangeArrowheads="1"/>
          </p:cNvSpPr>
          <p:nvPr>
            <p:ph type="body" idx="4294967295"/>
          </p:nvPr>
        </p:nvSpPr>
        <p:spPr>
          <a:xfrm>
            <a:off x="0" y="2590800"/>
            <a:ext cx="7162800" cy="3657600"/>
          </a:xfrm>
        </p:spPr>
        <p:txBody>
          <a:bodyPr>
            <a:noAutofit/>
          </a:bodyPr>
          <a:lstStyle/>
          <a:p>
            <a:pPr marL="457200" indent="-457200" defTabSz="809625">
              <a:lnSpc>
                <a:spcPct val="90000"/>
              </a:lnSpc>
              <a:buFontTx/>
              <a:buAutoNum type="arabicPeriod"/>
            </a:pPr>
            <a:r>
              <a:rPr lang="en-US" sz="2000" b="1" dirty="0" smtClean="0">
                <a:cs typeface="Times New Roman" pitchFamily="18" charset="0"/>
              </a:rPr>
              <a:t>What </a:t>
            </a:r>
            <a:r>
              <a:rPr lang="en-US" sz="2000" b="1" dirty="0">
                <a:cs typeface="Times New Roman" pitchFamily="18" charset="0"/>
              </a:rPr>
              <a:t>traits appear to make individuals most creative? Are these the same traits that lead to successful inventions? </a:t>
            </a:r>
            <a:endParaRPr lang="en-US" sz="2000" b="1" dirty="0" smtClean="0">
              <a:cs typeface="Times New Roman" pitchFamily="18" charset="0"/>
            </a:endParaRPr>
          </a:p>
          <a:p>
            <a:pPr marL="457200" indent="-457200" defTabSz="809625">
              <a:lnSpc>
                <a:spcPct val="90000"/>
              </a:lnSpc>
              <a:buFontTx/>
              <a:buAutoNum type="arabicPeriod"/>
            </a:pPr>
            <a:r>
              <a:rPr lang="en-US" sz="2000" b="1" dirty="0" smtClean="0">
                <a:cs typeface="Times New Roman" pitchFamily="18" charset="0"/>
              </a:rPr>
              <a:t>To </a:t>
            </a:r>
            <a:r>
              <a:rPr lang="en-US" sz="2000" b="1" dirty="0" smtClean="0">
                <a:cs typeface="Times New Roman" pitchFamily="18" charset="0"/>
              </a:rPr>
              <a:t>what degree do you think the creativity of the firm is a function of the creativity of individuals, versus the structure, routines, incentives, and culture of the firm? Can you give an example of a firm that does a particularly good job at nurturing and leveraging the creativity of its individuals?</a:t>
            </a:r>
            <a:r>
              <a:rPr lang="en-US" sz="2000" b="1" dirty="0" smtClean="0"/>
              <a:t> </a:t>
            </a:r>
            <a:endParaRPr lang="en-US" sz="2000" b="1" dirty="0" smtClean="0"/>
          </a:p>
          <a:p>
            <a:pPr marL="457200" indent="-457200" defTabSz="809625">
              <a:lnSpc>
                <a:spcPct val="90000"/>
              </a:lnSpc>
              <a:buFontTx/>
              <a:buAutoNum type="arabicPeriod"/>
            </a:pPr>
            <a:r>
              <a:rPr lang="en-US" sz="2000" b="1" dirty="0" smtClean="0"/>
              <a:t>Several </a:t>
            </a:r>
            <a:r>
              <a:rPr lang="en-US" sz="2000" b="1" dirty="0" smtClean="0"/>
              <a:t>studies indicate that the use of collaborative research agreements is increasing around the world. What might be some of the reasons that collaborative research is becoming more prevalent?</a:t>
            </a:r>
            <a:endParaRPr lang="en-US" sz="2000" dirty="0" smtClean="0"/>
          </a:p>
          <a:p>
            <a:pPr marL="457200" indent="-457200" defTabSz="809625">
              <a:lnSpc>
                <a:spcPct val="90000"/>
              </a:lnSpc>
              <a:buFontTx/>
              <a:buAutoNum type="arabicPeriod"/>
            </a:pPr>
            <a:endParaRPr lang="en-US" sz="2000" b="1" dirty="0">
              <a:cs typeface="Times New Roman" pitchFamily="18" charset="0"/>
            </a:endParaRPr>
          </a:p>
          <a:p>
            <a:pPr marL="233363" indent="-233363" defTabSz="809625">
              <a:lnSpc>
                <a:spcPct val="90000"/>
              </a:lnSpc>
            </a:pPr>
            <a:endParaRPr lang="en-US" b="1" dirty="0">
              <a:cs typeface="Times New Roman" pitchFamily="18" charset="0"/>
            </a:endParaRPr>
          </a:p>
          <a:p>
            <a:pPr marL="233363" indent="-233363" defTabSz="809625">
              <a:lnSpc>
                <a:spcPct val="90000"/>
              </a:lnSpc>
              <a:buFontTx/>
              <a:buNone/>
            </a:pPr>
            <a:endParaRPr lang="en-US" b="1" dirty="0"/>
          </a:p>
        </p:txBody>
      </p:sp>
    </p:spTree>
    <p:extLst>
      <p:ext uri="{BB962C8B-B14F-4D97-AF65-F5344CB8AC3E}">
        <p14:creationId xmlns:p14="http://schemas.microsoft.com/office/powerpoint/2010/main" xmlns="" val="44715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228600"/>
            <a:ext cx="6629400" cy="1017588"/>
          </a:xfrm>
        </p:spPr>
        <p:txBody>
          <a:bodyPr/>
          <a:lstStyle/>
          <a:p>
            <a:pPr defTabSz="809625"/>
            <a:r>
              <a:rPr lang="en-US"/>
              <a:t>Creativity</a:t>
            </a:r>
          </a:p>
        </p:txBody>
      </p:sp>
      <p:sp>
        <p:nvSpPr>
          <p:cNvPr id="39940" name="Rectangle 3"/>
          <p:cNvSpPr>
            <a:spLocks noGrp="1" noChangeArrowheads="1"/>
          </p:cNvSpPr>
          <p:nvPr>
            <p:ph type="body" idx="4294967295"/>
          </p:nvPr>
        </p:nvSpPr>
        <p:spPr>
          <a:xfrm>
            <a:off x="0" y="1600200"/>
            <a:ext cx="7239000" cy="4953000"/>
          </a:xfrm>
        </p:spPr>
        <p:txBody>
          <a:bodyPr>
            <a:normAutofit/>
          </a:bodyPr>
          <a:lstStyle/>
          <a:p>
            <a:pPr marL="233363" indent="-233363" defTabSz="809625"/>
            <a:r>
              <a:rPr lang="en-US" b="1" dirty="0"/>
              <a:t>Creativity:</a:t>
            </a:r>
            <a:r>
              <a:rPr lang="en-US" dirty="0"/>
              <a:t> The ability to produce work that is </a:t>
            </a:r>
            <a:r>
              <a:rPr lang="en-US" i="1" dirty="0"/>
              <a:t>useful</a:t>
            </a:r>
            <a:r>
              <a:rPr lang="en-US" dirty="0"/>
              <a:t> and </a:t>
            </a:r>
            <a:r>
              <a:rPr lang="en-US" i="1" dirty="0"/>
              <a:t>novel</a:t>
            </a:r>
            <a:r>
              <a:rPr lang="en-US" dirty="0"/>
              <a:t>.</a:t>
            </a:r>
          </a:p>
          <a:p>
            <a:pPr marL="568325" lvl="1" indent="-220663" defTabSz="809625"/>
            <a:r>
              <a:rPr lang="en-US" sz="1800" dirty="0"/>
              <a:t>Individual creativity is a function of:</a:t>
            </a:r>
          </a:p>
          <a:p>
            <a:pPr marL="906463" lvl="2" indent="-223838" defTabSz="809625"/>
            <a:r>
              <a:rPr lang="en-US" sz="1800" dirty="0"/>
              <a:t>Intellectual abilities (e.g., ability to articulate ideas)</a:t>
            </a:r>
          </a:p>
          <a:p>
            <a:pPr marL="906463" lvl="2" indent="-223838" defTabSz="809625"/>
            <a:r>
              <a:rPr lang="en-US" sz="1800" dirty="0"/>
              <a:t>Knowledge (e.g., understand field, but not wed to paradigms)</a:t>
            </a:r>
          </a:p>
          <a:p>
            <a:pPr marL="906463" lvl="2" indent="-223838" defTabSz="809625"/>
            <a:r>
              <a:rPr lang="en-US" sz="1800" dirty="0"/>
              <a:t>Style of thinking (e.g., choose to think in novel ways)</a:t>
            </a:r>
          </a:p>
          <a:p>
            <a:pPr marL="906463" lvl="2" indent="-223838" defTabSz="809625"/>
            <a:r>
              <a:rPr lang="en-US" sz="1800" dirty="0"/>
              <a:t>Personality (e.g., confidence in own capabilities)</a:t>
            </a:r>
          </a:p>
          <a:p>
            <a:pPr marL="906463" lvl="2" indent="-223838" defTabSz="809625"/>
            <a:r>
              <a:rPr lang="en-US" sz="1800" dirty="0"/>
              <a:t>Motivation (e.g., rely on intrinsic motivation)</a:t>
            </a:r>
          </a:p>
          <a:p>
            <a:pPr marL="906463" lvl="2" indent="-223838" defTabSz="809625"/>
            <a:r>
              <a:rPr lang="en-US" sz="1800" dirty="0"/>
              <a:t>Environment (e.g., support and rewards for creative ideas)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228600"/>
            <a:ext cx="6629400" cy="1017588"/>
          </a:xfrm>
        </p:spPr>
        <p:txBody>
          <a:bodyPr/>
          <a:lstStyle/>
          <a:p>
            <a:pPr defTabSz="809625"/>
            <a:r>
              <a:rPr lang="en-US"/>
              <a:t>Creativity</a:t>
            </a:r>
          </a:p>
        </p:txBody>
      </p:sp>
      <p:sp>
        <p:nvSpPr>
          <p:cNvPr id="41988" name="Rectangle 3"/>
          <p:cNvSpPr>
            <a:spLocks noGrp="1" noChangeArrowheads="1"/>
          </p:cNvSpPr>
          <p:nvPr>
            <p:ph type="body" idx="4294967295"/>
          </p:nvPr>
        </p:nvSpPr>
        <p:spPr>
          <a:xfrm>
            <a:off x="0" y="1600200"/>
            <a:ext cx="7162800" cy="4953000"/>
          </a:xfrm>
        </p:spPr>
        <p:txBody>
          <a:bodyPr>
            <a:normAutofit/>
          </a:bodyPr>
          <a:lstStyle/>
          <a:p>
            <a:pPr marL="568325" lvl="1" indent="-220663" defTabSz="809625"/>
            <a:r>
              <a:rPr lang="en-US" sz="1800" dirty="0"/>
              <a:t>Organizational Creativity is a function of:</a:t>
            </a:r>
          </a:p>
          <a:p>
            <a:pPr marL="906463" lvl="2" indent="-223838" defTabSz="809625"/>
            <a:r>
              <a:rPr lang="en-US" sz="1800" dirty="0"/>
              <a:t>Creativity of individuals within the organization</a:t>
            </a:r>
          </a:p>
          <a:p>
            <a:pPr marL="906463" lvl="2" indent="-223838" defTabSz="809625"/>
            <a:r>
              <a:rPr lang="en-US" sz="1800" dirty="0"/>
              <a:t>Social processes and contextual factors that shape how those individuals interact and behave</a:t>
            </a:r>
          </a:p>
          <a:p>
            <a:pPr marL="568325" lvl="1" indent="-220663" defTabSz="809625"/>
            <a:r>
              <a:rPr lang="en-US" sz="1800" dirty="0"/>
              <a:t>Methods of encouraging/tapping organizational creativity:</a:t>
            </a:r>
          </a:p>
          <a:p>
            <a:pPr marL="906463" lvl="2" indent="-223838" defTabSz="809625"/>
            <a:r>
              <a:rPr lang="en-US" sz="1800" dirty="0"/>
              <a:t>Idea collection systems (e.g., suggestion box; Google’s idea management system)</a:t>
            </a:r>
          </a:p>
          <a:p>
            <a:pPr marL="906463" lvl="2" indent="-223838" defTabSz="809625"/>
            <a:r>
              <a:rPr lang="en-US" sz="1800" dirty="0"/>
              <a:t>Creativity training programs</a:t>
            </a:r>
          </a:p>
          <a:p>
            <a:pPr marL="906463" lvl="2" indent="-223838" defTabSz="809625"/>
            <a:r>
              <a:rPr lang="en-US" sz="1800" dirty="0"/>
              <a:t>Culture that encourages (but doesn’t directly </a:t>
            </a:r>
            <a:r>
              <a:rPr lang="en-US" sz="1800" i="1" dirty="0"/>
              <a:t>pay</a:t>
            </a:r>
            <a:r>
              <a:rPr lang="en-US" sz="1800" dirty="0"/>
              <a:t> for) creativity.</a:t>
            </a:r>
          </a:p>
          <a:p>
            <a:pPr marL="906463" lvl="2" indent="-223838" defTabSz="809625"/>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Translating Creativity into Innovation</a:t>
            </a:r>
          </a:p>
        </p:txBody>
      </p:sp>
      <p:sp>
        <p:nvSpPr>
          <p:cNvPr id="44036" name="Rectangle 3"/>
          <p:cNvSpPr>
            <a:spLocks noGrp="1" noChangeArrowheads="1"/>
          </p:cNvSpPr>
          <p:nvPr>
            <p:ph type="body" idx="4294967295"/>
          </p:nvPr>
        </p:nvSpPr>
        <p:spPr>
          <a:xfrm>
            <a:off x="0" y="1447800"/>
            <a:ext cx="7315200" cy="5410200"/>
          </a:xfrm>
        </p:spPr>
        <p:txBody>
          <a:bodyPr>
            <a:noAutofit/>
          </a:bodyPr>
          <a:lstStyle/>
          <a:p>
            <a:pPr marL="457200" indent="-457200" defTabSz="809625">
              <a:lnSpc>
                <a:spcPct val="90000"/>
              </a:lnSpc>
            </a:pPr>
            <a:r>
              <a:rPr lang="en-US" sz="1600" b="1" dirty="0"/>
              <a:t>Innovation is the implementation of creative ideas into some new device or process.</a:t>
            </a:r>
          </a:p>
          <a:p>
            <a:pPr marL="457200" indent="-457200" defTabSz="809625">
              <a:lnSpc>
                <a:spcPct val="90000"/>
              </a:lnSpc>
            </a:pPr>
            <a:r>
              <a:rPr lang="en-US" sz="1600" b="1" dirty="0"/>
              <a:t>Requires combining creativity with resources and expertise.</a:t>
            </a:r>
          </a:p>
          <a:p>
            <a:pPr marL="457200" indent="-457200" defTabSz="809625">
              <a:lnSpc>
                <a:spcPct val="90000"/>
              </a:lnSpc>
            </a:pPr>
            <a:r>
              <a:rPr lang="en-US" sz="1600" b="1" dirty="0"/>
              <a:t>Inventors</a:t>
            </a:r>
          </a:p>
          <a:p>
            <a:pPr marL="766763" lvl="1" indent="-419100" defTabSz="809625">
              <a:lnSpc>
                <a:spcPct val="90000"/>
              </a:lnSpc>
            </a:pPr>
            <a:r>
              <a:rPr lang="en-US" b="1" dirty="0"/>
              <a:t>One ten-year study found that inventors typically:</a:t>
            </a:r>
          </a:p>
          <a:p>
            <a:pPr marL="1063625" lvl="2" indent="-381000" defTabSz="809625">
              <a:lnSpc>
                <a:spcPct val="90000"/>
              </a:lnSpc>
              <a:buFontTx/>
              <a:buAutoNum type="arabicPeriod"/>
            </a:pPr>
            <a:r>
              <a:rPr lang="en-US" sz="1600" b="1" dirty="0"/>
              <a:t>Have mastered the basic tools and operations of the field in which they invent, but they will have not specialized solely on that field.</a:t>
            </a:r>
          </a:p>
          <a:p>
            <a:pPr marL="1063625" lvl="2" indent="-381000" defTabSz="809625">
              <a:lnSpc>
                <a:spcPct val="90000"/>
              </a:lnSpc>
              <a:buFontTx/>
              <a:buAutoNum type="arabicPeriod"/>
            </a:pPr>
            <a:r>
              <a:rPr lang="en-US" sz="1600" b="1" dirty="0"/>
              <a:t>Are curious, and more interested in problems than solutions.</a:t>
            </a:r>
          </a:p>
          <a:p>
            <a:pPr marL="1063625" lvl="2" indent="-381000" defTabSz="809625">
              <a:lnSpc>
                <a:spcPct val="90000"/>
              </a:lnSpc>
              <a:buFontTx/>
              <a:buAutoNum type="arabicPeriod"/>
            </a:pPr>
            <a:r>
              <a:rPr lang="en-US" sz="1600" b="1" dirty="0"/>
              <a:t>Question the assumptions made in previous work in the field. </a:t>
            </a:r>
          </a:p>
          <a:p>
            <a:pPr marL="1063625" lvl="2" indent="-381000" defTabSz="809625">
              <a:lnSpc>
                <a:spcPct val="90000"/>
              </a:lnSpc>
              <a:buFontTx/>
              <a:buAutoNum type="arabicPeriod"/>
            </a:pPr>
            <a:r>
              <a:rPr lang="en-US" sz="1600" b="1" dirty="0">
                <a:cs typeface="Times New Roman" pitchFamily="18" charset="0"/>
              </a:rPr>
              <a:t>Often have the sense that all knowledge is unified. They will seek global solutions rather than local solutions, and will be generalists by nature</a:t>
            </a:r>
          </a:p>
          <a:p>
            <a:pPr marL="766763" lvl="1" indent="-419100" defTabSz="809625">
              <a:lnSpc>
                <a:spcPct val="90000"/>
              </a:lnSpc>
            </a:pPr>
            <a:r>
              <a:rPr lang="en-US" b="1" dirty="0"/>
              <a:t>Such individuals may develop many new devices or processes but commercialize few.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idx="4294967295"/>
          </p:nvPr>
        </p:nvSpPr>
        <p:spPr>
          <a:xfrm>
            <a:off x="0" y="228600"/>
            <a:ext cx="6629400" cy="1017588"/>
          </a:xfrm>
        </p:spPr>
        <p:txBody>
          <a:bodyPr/>
          <a:lstStyle/>
          <a:p>
            <a:r>
              <a:rPr lang="en-US"/>
              <a:t>Theory in Action</a:t>
            </a:r>
          </a:p>
        </p:txBody>
      </p:sp>
      <p:sp>
        <p:nvSpPr>
          <p:cNvPr id="46084" name="Rectangle 5"/>
          <p:cNvSpPr>
            <a:spLocks noGrp="1" noChangeArrowheads="1"/>
          </p:cNvSpPr>
          <p:nvPr>
            <p:ph type="body" idx="4294967295"/>
          </p:nvPr>
        </p:nvSpPr>
        <p:spPr>
          <a:xfrm>
            <a:off x="0" y="1752600"/>
            <a:ext cx="7010400" cy="4876800"/>
          </a:xfrm>
          <a:solidFill>
            <a:srgbClr val="B3BCC5">
              <a:alpha val="63136"/>
            </a:srgbClr>
          </a:solidFill>
        </p:spPr>
        <p:txBody>
          <a:bodyPr>
            <a:normAutofit/>
          </a:bodyPr>
          <a:lstStyle/>
          <a:p>
            <a:pPr marL="568325" lvl="1" indent="-220663" algn="ctr" defTabSz="809625">
              <a:lnSpc>
                <a:spcPct val="90000"/>
              </a:lnSpc>
              <a:buFontTx/>
              <a:buNone/>
            </a:pPr>
            <a:r>
              <a:rPr lang="en-US" sz="3200" b="1" dirty="0"/>
              <a:t>Dean </a:t>
            </a:r>
            <a:r>
              <a:rPr lang="en-US" sz="3200" b="1" dirty="0" err="1"/>
              <a:t>Kamen</a:t>
            </a:r>
            <a:endParaRPr lang="en-US" sz="3200" b="1" dirty="0"/>
          </a:p>
          <a:p>
            <a:pPr marL="568325" lvl="1" indent="-220663" defTabSz="809625">
              <a:lnSpc>
                <a:spcPct val="90000"/>
              </a:lnSpc>
            </a:pPr>
            <a:r>
              <a:rPr lang="en-US" dirty="0"/>
              <a:t>The Segway HT: A self-balancing, two-wheeled scooter.</a:t>
            </a:r>
          </a:p>
          <a:p>
            <a:pPr marL="568325" lvl="1" indent="-220663" defTabSz="809625">
              <a:lnSpc>
                <a:spcPct val="90000"/>
              </a:lnSpc>
            </a:pPr>
            <a:r>
              <a:rPr lang="en-US" dirty="0"/>
              <a:t>Invented by Dean </a:t>
            </a:r>
            <a:r>
              <a:rPr lang="en-US" dirty="0" err="1"/>
              <a:t>Kamen</a:t>
            </a:r>
            <a:endParaRPr lang="en-US" dirty="0"/>
          </a:p>
          <a:p>
            <a:pPr marL="906463" lvl="2" indent="-223838" defTabSz="809625">
              <a:lnSpc>
                <a:spcPct val="90000"/>
              </a:lnSpc>
            </a:pPr>
            <a:r>
              <a:rPr lang="en-US" dirty="0"/>
              <a:t>Described as tireless and eclectic</a:t>
            </a:r>
          </a:p>
          <a:p>
            <a:pPr marL="906463" lvl="2" indent="-223838" defTabSz="809625">
              <a:lnSpc>
                <a:spcPct val="90000"/>
              </a:lnSpc>
            </a:pPr>
            <a:r>
              <a:rPr lang="en-US" dirty="0" err="1"/>
              <a:t>Kamen</a:t>
            </a:r>
            <a:r>
              <a:rPr lang="en-US" dirty="0"/>
              <a:t> held more than 150 U.S. and foreign patents</a:t>
            </a:r>
          </a:p>
          <a:p>
            <a:pPr marL="906463" lvl="2" indent="-223838" defTabSz="809625">
              <a:lnSpc>
                <a:spcPct val="90000"/>
              </a:lnSpc>
            </a:pPr>
            <a:r>
              <a:rPr lang="en-US" dirty="0"/>
              <a:t>Has received numerous awards and honorary degrees</a:t>
            </a:r>
          </a:p>
          <a:p>
            <a:pPr marL="906463" lvl="2" indent="-223838" defTabSz="809625">
              <a:lnSpc>
                <a:spcPct val="90000"/>
              </a:lnSpc>
            </a:pPr>
            <a:r>
              <a:rPr lang="en-US" dirty="0"/>
              <a:t>Never graduated from college</a:t>
            </a:r>
          </a:p>
          <a:p>
            <a:pPr marL="906463" lvl="2" indent="-223838" defTabSz="809625">
              <a:lnSpc>
                <a:spcPct val="90000"/>
              </a:lnSpc>
            </a:pPr>
            <a:r>
              <a:rPr lang="en-US" dirty="0">
                <a:cs typeface="Times New Roman" pitchFamily="18" charset="0"/>
              </a:rPr>
              <a:t>To </a:t>
            </a:r>
            <a:r>
              <a:rPr lang="en-US" dirty="0" err="1">
                <a:cs typeface="Times New Roman" pitchFamily="18" charset="0"/>
              </a:rPr>
              <a:t>Kamen</a:t>
            </a:r>
            <a:r>
              <a:rPr lang="en-US" dirty="0">
                <a:cs typeface="Times New Roman" pitchFamily="18" charset="0"/>
              </a:rPr>
              <a:t>, the solution was not to come up with a new answer to a known problem, but to instead reformulate the problem</a:t>
            </a:r>
            <a:r>
              <a:rPr lang="en-US"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48132" name="Rectangle 3"/>
          <p:cNvSpPr>
            <a:spLocks noGrp="1" noChangeArrowheads="1"/>
          </p:cNvSpPr>
          <p:nvPr>
            <p:ph type="body" idx="4294967295"/>
          </p:nvPr>
        </p:nvSpPr>
        <p:spPr>
          <a:xfrm>
            <a:off x="0" y="1600200"/>
            <a:ext cx="7086600" cy="5257800"/>
          </a:xfrm>
        </p:spPr>
        <p:txBody>
          <a:bodyPr>
            <a:normAutofit/>
          </a:bodyPr>
          <a:lstStyle/>
          <a:p>
            <a:pPr marL="233363" indent="-233363" defTabSz="809625"/>
            <a:r>
              <a:rPr lang="en-US" sz="2000" b="1" dirty="0"/>
              <a:t>Innovation by Users</a:t>
            </a:r>
          </a:p>
          <a:p>
            <a:pPr marL="568325" lvl="1" indent="-220663" defTabSz="809625"/>
            <a:r>
              <a:rPr lang="en-US" sz="2000" dirty="0"/>
              <a:t>Users have a deep understanding of their own needs, and motivation to fulfill them.</a:t>
            </a:r>
          </a:p>
          <a:p>
            <a:pPr marL="568325" lvl="1" indent="-220663" defTabSz="809625"/>
            <a:r>
              <a:rPr lang="en-US" sz="2000" dirty="0"/>
              <a:t>While manufacturers typically create innovations to profit from their sale, user innovators often initially create innovations purely for their own use.</a:t>
            </a:r>
          </a:p>
          <a:p>
            <a:pPr marL="568325" lvl="1" indent="-220663" defTabSz="809625"/>
            <a:r>
              <a:rPr lang="en-US" sz="2000" dirty="0"/>
              <a:t>E.g., Laser sailboat developed by Olympic sailors; </a:t>
            </a:r>
            <a:r>
              <a:rPr lang="en-US" sz="2000" dirty="0" err="1"/>
              <a:t>Indermil</a:t>
            </a:r>
            <a:r>
              <a:rPr lang="en-US" sz="2000" dirty="0"/>
              <a:t> tissue adhesive based on Superglue; early snowboards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body" idx="4294967295"/>
          </p:nvPr>
        </p:nvSpPr>
        <p:spPr>
          <a:xfrm>
            <a:off x="0" y="1600200"/>
            <a:ext cx="7239000" cy="4953000"/>
          </a:xfrm>
          <a:solidFill>
            <a:srgbClr val="B3BCC5">
              <a:alpha val="63136"/>
            </a:srgbClr>
          </a:solidFill>
        </p:spPr>
        <p:txBody>
          <a:bodyPr>
            <a:normAutofit/>
          </a:bodyPr>
          <a:lstStyle/>
          <a:p>
            <a:pPr marL="233363" indent="-233363" algn="ctr" defTabSz="809625">
              <a:lnSpc>
                <a:spcPct val="90000"/>
              </a:lnSpc>
              <a:buFontTx/>
              <a:buNone/>
            </a:pPr>
            <a:r>
              <a:rPr lang="en-US" sz="2000" b="1" dirty="0"/>
              <a:t>The Birth of the Snowboarding Industry</a:t>
            </a:r>
          </a:p>
          <a:p>
            <a:pPr marL="568325" lvl="1" indent="-220663" defTabSz="809625">
              <a:lnSpc>
                <a:spcPct val="90000"/>
              </a:lnSpc>
            </a:pPr>
            <a:r>
              <a:rPr lang="en-US" sz="2000" dirty="0"/>
              <a:t>First snowboards not developed by sports equipment manufacturers; rather they were developed by individuals seeking new ways of gliding over snow</a:t>
            </a:r>
          </a:p>
          <a:p>
            <a:pPr marL="906463" lvl="2" indent="-223838" defTabSz="809625">
              <a:lnSpc>
                <a:spcPct val="90000"/>
              </a:lnSpc>
            </a:pPr>
            <a:r>
              <a:rPr lang="en-US" sz="2000" dirty="0"/>
              <a:t>Tom Sims made his first “ski board” in wood shop class.</a:t>
            </a:r>
          </a:p>
          <a:p>
            <a:pPr marL="906463" lvl="2" indent="-223838" defTabSz="809625">
              <a:lnSpc>
                <a:spcPct val="90000"/>
              </a:lnSpc>
            </a:pPr>
            <a:r>
              <a:rPr lang="en-US" sz="2000" dirty="0"/>
              <a:t>Sherman </a:t>
            </a:r>
            <a:r>
              <a:rPr lang="en-US" sz="2000" dirty="0" err="1"/>
              <a:t>Poppen</a:t>
            </a:r>
            <a:r>
              <a:rPr lang="en-US" sz="2000" dirty="0"/>
              <a:t> made a “</a:t>
            </a:r>
            <a:r>
              <a:rPr lang="en-US" sz="2000" dirty="0" err="1"/>
              <a:t>snurfer</a:t>
            </a:r>
            <a:r>
              <a:rPr lang="en-US" sz="2000" dirty="0"/>
              <a:t>” as a toy for his daughter – later held “</a:t>
            </a:r>
            <a:r>
              <a:rPr lang="en-US" sz="2000" dirty="0" err="1"/>
              <a:t>snurfing</a:t>
            </a:r>
            <a:r>
              <a:rPr lang="en-US" sz="2000" dirty="0"/>
              <a:t>” contests</a:t>
            </a:r>
          </a:p>
          <a:p>
            <a:pPr marL="906463" lvl="2" indent="-223838" defTabSz="809625">
              <a:lnSpc>
                <a:spcPct val="90000"/>
              </a:lnSpc>
            </a:pPr>
            <a:r>
              <a:rPr lang="en-US" sz="2000" dirty="0"/>
              <a:t>Jake Burton added rubber straps to </a:t>
            </a:r>
            <a:r>
              <a:rPr lang="en-US" sz="2000" dirty="0" err="1"/>
              <a:t>snurfer</a:t>
            </a:r>
            <a:r>
              <a:rPr lang="en-US" sz="2000" dirty="0"/>
              <a:t> to act as bindings</a:t>
            </a:r>
          </a:p>
          <a:p>
            <a:pPr marL="568325" lvl="1" indent="-220663" defTabSz="809625">
              <a:lnSpc>
                <a:spcPct val="90000"/>
              </a:lnSpc>
            </a:pPr>
            <a:r>
              <a:rPr lang="en-US" sz="2000" dirty="0"/>
              <a:t>By 2008 there were approximately 5.9 million snowboarders in the United States</a:t>
            </a:r>
          </a:p>
        </p:txBody>
      </p:sp>
      <p:sp>
        <p:nvSpPr>
          <p:cNvPr id="26627" name="Rectangle 3"/>
          <p:cNvSpPr>
            <a:spLocks noGrp="1" noChangeArrowheads="1"/>
          </p:cNvSpPr>
          <p:nvPr>
            <p:ph type="title" idx="4294967295"/>
          </p:nvPr>
        </p:nvSpPr>
        <p:spPr>
          <a:xfrm>
            <a:off x="0" y="228600"/>
            <a:ext cx="6629400" cy="1017588"/>
          </a:xfrm>
        </p:spPr>
        <p:txBody>
          <a:bodyPr/>
          <a:lstStyle/>
          <a:p>
            <a:r>
              <a:rPr lang="en-US"/>
              <a:t>Theory In Action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228600"/>
            <a:ext cx="6629400" cy="1017588"/>
          </a:xfrm>
        </p:spPr>
        <p:txBody>
          <a:bodyPr>
            <a:normAutofit fontScale="90000"/>
          </a:bodyPr>
          <a:lstStyle/>
          <a:p>
            <a:pPr defTabSz="809625"/>
            <a:r>
              <a:rPr lang="en-US"/>
              <a:t>Transforming Creativity into Innovation</a:t>
            </a:r>
          </a:p>
        </p:txBody>
      </p:sp>
      <p:sp>
        <p:nvSpPr>
          <p:cNvPr id="52228" name="Rectangle 3"/>
          <p:cNvSpPr>
            <a:spLocks noGrp="1" noChangeArrowheads="1"/>
          </p:cNvSpPr>
          <p:nvPr>
            <p:ph type="body" idx="4294967295"/>
          </p:nvPr>
        </p:nvSpPr>
        <p:spPr>
          <a:xfrm>
            <a:off x="0" y="1600200"/>
            <a:ext cx="6324600" cy="4953000"/>
          </a:xfrm>
        </p:spPr>
        <p:txBody>
          <a:bodyPr>
            <a:normAutofit/>
          </a:bodyPr>
          <a:lstStyle/>
          <a:p>
            <a:pPr marL="233363" indent="-233363" defTabSz="809625"/>
            <a:r>
              <a:rPr lang="en-US" sz="2000" b="1" dirty="0"/>
              <a:t>Research and Development by Firms</a:t>
            </a:r>
          </a:p>
          <a:p>
            <a:pPr marL="568325" lvl="1" indent="-220663" defTabSz="809625"/>
            <a:r>
              <a:rPr lang="en-US" sz="2000" b="1" dirty="0"/>
              <a:t>Research</a:t>
            </a:r>
            <a:r>
              <a:rPr lang="en-US" sz="2000" dirty="0"/>
              <a:t> refers to both </a:t>
            </a:r>
            <a:r>
              <a:rPr lang="en-US" sz="2000" i="1" dirty="0"/>
              <a:t>basic</a:t>
            </a:r>
            <a:r>
              <a:rPr lang="en-US" sz="2000" dirty="0"/>
              <a:t> and </a:t>
            </a:r>
            <a:r>
              <a:rPr lang="en-US" sz="2000" i="1" dirty="0"/>
              <a:t>applied</a:t>
            </a:r>
            <a:r>
              <a:rPr lang="en-US" sz="2000" dirty="0"/>
              <a:t> research.</a:t>
            </a:r>
          </a:p>
          <a:p>
            <a:pPr marL="906463" lvl="2" indent="-223838" defTabSz="809625"/>
            <a:r>
              <a:rPr lang="en-US" sz="2000" b="1" dirty="0"/>
              <a:t>Basic research</a:t>
            </a:r>
            <a:r>
              <a:rPr lang="en-US" sz="2000" dirty="0"/>
              <a:t> aims at increasing understanding of a topic or field without an immediate commercial application in mind.</a:t>
            </a:r>
          </a:p>
          <a:p>
            <a:pPr marL="906463" lvl="2" indent="-223838" defTabSz="809625"/>
            <a:r>
              <a:rPr lang="en-US" sz="2000" b="1" dirty="0"/>
              <a:t>Applied research</a:t>
            </a:r>
            <a:r>
              <a:rPr lang="en-US" sz="2000" dirty="0"/>
              <a:t> aims at increasing understanding of a topic or field to meet a specific need. </a:t>
            </a:r>
          </a:p>
          <a:p>
            <a:pPr marL="568325" lvl="1" indent="-220663" defTabSz="809625"/>
            <a:r>
              <a:rPr lang="en-US" sz="2000" b="1" dirty="0"/>
              <a:t>Development</a:t>
            </a:r>
            <a:r>
              <a:rPr lang="en-US" sz="2000" dirty="0"/>
              <a:t> refers to activities that apply knowledge to produce useful devices, materials, or processes.</a:t>
            </a:r>
          </a:p>
          <a:p>
            <a:pPr marL="906463" lvl="2" indent="-223838" defTabSz="809625"/>
            <a:endParaRPr lang="en-US" b="1" dirty="0"/>
          </a:p>
        </p:txBody>
      </p:sp>
      <p:sp>
        <p:nvSpPr>
          <p:cNvPr id="4" name="Oval 3"/>
          <p:cNvSpPr/>
          <p:nvPr/>
        </p:nvSpPr>
        <p:spPr>
          <a:xfrm>
            <a:off x="0" y="1600200"/>
            <a:ext cx="6705600" cy="525780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hilling2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hilling2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Summer</Template>
  <TotalTime>426</TotalTime>
  <Words>3364</Words>
  <Application>Microsoft Office PowerPoint</Application>
  <PresentationFormat>On-screen Show (4:3)</PresentationFormat>
  <Paragraphs>291</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Summer</vt:lpstr>
      <vt:lpstr>Chapter 2</vt:lpstr>
      <vt:lpstr>Overview</vt:lpstr>
      <vt:lpstr>Creativity</vt:lpstr>
      <vt:lpstr>Creativity</vt:lpstr>
      <vt:lpstr>Translating Creativity into Innovation</vt:lpstr>
      <vt:lpstr>Theory in Action</vt:lpstr>
      <vt:lpstr>Transforming Creativity into Innovation</vt:lpstr>
      <vt:lpstr>Theory In Action</vt:lpstr>
      <vt:lpstr>Transforming Creativity into Innovation</vt:lpstr>
      <vt:lpstr>Transforming Creativity into Innovation</vt:lpstr>
      <vt:lpstr>Transforming Creativity into Innovation</vt:lpstr>
      <vt:lpstr>Transforming Creativity into Innovation</vt:lpstr>
      <vt:lpstr>Transforming Creativity into Innovation</vt:lpstr>
      <vt:lpstr>Transforming Creativity into Innovation</vt:lpstr>
      <vt:lpstr>Transforming Creativity into Innovation</vt:lpstr>
      <vt:lpstr>Transforming Creativity into Innovation</vt:lpstr>
      <vt:lpstr>Innovation in Collaborative Networks</vt:lpstr>
      <vt:lpstr>Innovation in Collaborative Networks</vt:lpstr>
      <vt:lpstr>Innovation in Collaborative Networks</vt:lpstr>
      <vt:lpstr>Innovation in Collaborative Networks</vt:lpstr>
      <vt:lpstr>Innovation in Collaborative Networks</vt:lpstr>
      <vt:lpstr>Research Brief</vt:lpstr>
      <vt:lpstr>Getting an Inside Look:  Given Imaging’s Camera Pill</vt:lpstr>
      <vt:lpstr>Getting an Inside Look:  Given Imaging’s Camera Pill</vt:lpstr>
      <vt:lpstr>Discussion Questions</vt:lpstr>
    </vt:vector>
  </TitlesOfParts>
  <Company>The McGraw-Hill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Datta, Avimanyu</dc:creator>
  <cp:lastModifiedBy>Avi</cp:lastModifiedBy>
  <cp:revision>36</cp:revision>
  <dcterms:created xsi:type="dcterms:W3CDTF">2007-04-18T16:39:28Z</dcterms:created>
  <dcterms:modified xsi:type="dcterms:W3CDTF">2011-08-29T05:32:17Z</dcterms:modified>
</cp:coreProperties>
</file>