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56" r:id="rId2"/>
    <p:sldId id="261" r:id="rId3"/>
    <p:sldId id="262" r:id="rId4"/>
    <p:sldId id="263" r:id="rId5"/>
    <p:sldId id="264" r:id="rId6"/>
    <p:sldId id="265" r:id="rId7"/>
    <p:sldId id="266" r:id="rId8"/>
    <p:sldId id="267" r:id="rId9"/>
    <p:sldId id="268" r:id="rId10"/>
    <p:sldId id="269" r:id="rId11"/>
    <p:sldId id="272" r:id="rId12"/>
    <p:sldId id="273" r:id="rId13"/>
    <p:sldId id="270"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454"/>
    <a:srgbClr val="C9E9BE"/>
    <a:srgbClr val="A8E18B"/>
    <a:srgbClr val="769E62"/>
    <a:srgbClr val="E8FF14"/>
    <a:srgbClr val="00FDFF"/>
    <a:srgbClr val="163496"/>
    <a:srgbClr val="AEE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69349" autoAdjust="0"/>
  </p:normalViewPr>
  <p:slideViewPr>
    <p:cSldViewPr>
      <p:cViewPr>
        <p:scale>
          <a:sx n="50" d="100"/>
          <a:sy n="50" d="100"/>
        </p:scale>
        <p:origin x="-2982"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6E69CB9-EF0C-49CB-B084-A04D0FDC9DD3}" type="slidenum">
              <a:rPr lang="en-US"/>
              <a:pPr/>
              <a:t>‹#›</a:t>
            </a:fld>
            <a:endParaRPr lang="en-US"/>
          </a:p>
        </p:txBody>
      </p:sp>
    </p:spTree>
    <p:extLst>
      <p:ext uri="{BB962C8B-B14F-4D97-AF65-F5344CB8AC3E}">
        <p14:creationId xmlns:p14="http://schemas.microsoft.com/office/powerpoint/2010/main" val="10638318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elasalle.com/"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fastcycle.com/Articles/First%20Mover%20or%20First%20Loser.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AD3082-DF77-4E52-BC3B-7C311E2EC786}" type="slidenum">
              <a:rPr lang="en-US"/>
              <a:pPr/>
              <a:t>2</a:t>
            </a:fld>
            <a:endParaRPr lang="en-US"/>
          </a:p>
        </p:txBody>
      </p:sp>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p:txBody>
          <a:bodyPr/>
          <a:lstStyle/>
          <a:p>
            <a:pPr lvl="0"/>
            <a:r>
              <a:rPr lang="en-US" sz="1200" b="0" kern="1200" dirty="0" smtClean="0">
                <a:solidFill>
                  <a:schemeClr val="tx1"/>
                </a:solidFill>
                <a:effectLst/>
                <a:latin typeface="Arial" charset="0"/>
                <a:ea typeface="+mn-ea"/>
                <a:cs typeface="+mn-cs"/>
              </a:rPr>
              <a:t>Explore the trade-offs between early and late entry into an industry.</a:t>
            </a:r>
            <a:endParaRPr lang="en-US" sz="1200" b="1" kern="1200" dirty="0" smtClean="0">
              <a:solidFill>
                <a:schemeClr val="tx1"/>
              </a:solidFill>
              <a:effectLst/>
              <a:latin typeface="Arial" charset="0"/>
              <a:ea typeface="+mn-ea"/>
              <a:cs typeface="+mn-cs"/>
            </a:endParaRPr>
          </a:p>
          <a:p>
            <a:pPr lvl="0"/>
            <a:r>
              <a:rPr lang="en-US" sz="1200" b="0" kern="1200" dirty="0" smtClean="0">
                <a:solidFill>
                  <a:schemeClr val="tx1"/>
                </a:solidFill>
                <a:effectLst/>
                <a:latin typeface="Arial" charset="0"/>
                <a:ea typeface="+mn-ea"/>
                <a:cs typeface="+mn-cs"/>
              </a:rPr>
              <a:t>Reinforce the effects increasing returns to adoption has on product diffusion and specify the effects of increasing returns on entry timing.</a:t>
            </a:r>
            <a:endParaRPr lang="en-US" sz="1200" b="1" kern="1200" dirty="0" smtClean="0">
              <a:solidFill>
                <a:schemeClr val="tx1"/>
              </a:solidFill>
              <a:effectLst/>
              <a:latin typeface="Arial" charset="0"/>
              <a:ea typeface="+mn-ea"/>
              <a:cs typeface="+mn-cs"/>
            </a:endParaRPr>
          </a:p>
          <a:p>
            <a:pPr lvl="0"/>
            <a:r>
              <a:rPr lang="en-US" sz="1200" b="0" kern="1200" dirty="0" smtClean="0">
                <a:solidFill>
                  <a:schemeClr val="tx1"/>
                </a:solidFill>
                <a:effectLst/>
                <a:latin typeface="Arial" charset="0"/>
                <a:ea typeface="+mn-ea"/>
                <a:cs typeface="+mn-cs"/>
              </a:rPr>
              <a:t>Identify the characteristics of firms that enable them to choose when to enter an industry.</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Early entry</a:t>
            </a:r>
            <a:r>
              <a:rPr lang="en-US" sz="1200" kern="1200" dirty="0" smtClean="0">
                <a:solidFill>
                  <a:schemeClr val="tx1"/>
                </a:solidFill>
                <a:effectLst/>
                <a:latin typeface="Arial" charset="0"/>
                <a:ea typeface="+mn-ea"/>
                <a:cs typeface="+mn-cs"/>
              </a:rPr>
              <a:t> can be crucial to the successful adoption of a new technology.  This is especially true when the technology </a:t>
            </a:r>
            <a:r>
              <a:rPr lang="en-US" sz="1200" b="1" kern="1200" dirty="0" smtClean="0">
                <a:solidFill>
                  <a:schemeClr val="tx1"/>
                </a:solidFill>
                <a:effectLst/>
                <a:latin typeface="Arial" charset="0"/>
                <a:ea typeface="+mn-ea"/>
                <a:cs typeface="+mn-cs"/>
              </a:rPr>
              <a:t>benefits from increasing returns to adoption</a:t>
            </a:r>
            <a:r>
              <a:rPr lang="en-US" sz="1200" kern="1200" dirty="0" smtClean="0">
                <a:solidFill>
                  <a:schemeClr val="tx1"/>
                </a:solidFill>
                <a:effectLst/>
                <a:latin typeface="Arial" charset="0"/>
                <a:ea typeface="+mn-ea"/>
                <a:cs typeface="+mn-cs"/>
              </a:rPr>
              <a:t>. But the same characteristics that make early entry desirable can often make the technology unattractive. For example, there may only be a few users early on and the firm may have to develop or support the development of needed complementary products if it is a new-to-the-world innovation.</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Entrants are often divided into three categories― "</a:t>
            </a:r>
            <a:r>
              <a:rPr lang="en-US" sz="1200" b="1" kern="1200" dirty="0" smtClean="0">
                <a:solidFill>
                  <a:schemeClr val="tx1"/>
                </a:solidFill>
                <a:effectLst/>
                <a:latin typeface="Arial" charset="0"/>
                <a:ea typeface="+mn-ea"/>
                <a:cs typeface="+mn-cs"/>
              </a:rPr>
              <a:t>First movers</a:t>
            </a: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early followers</a:t>
            </a:r>
            <a:r>
              <a:rPr lang="en-US" sz="1200" kern="1200" dirty="0" smtClean="0">
                <a:solidFill>
                  <a:schemeClr val="tx1"/>
                </a:solidFill>
                <a:effectLst/>
                <a:latin typeface="Arial" charset="0"/>
                <a:ea typeface="+mn-ea"/>
                <a:cs typeface="+mn-cs"/>
              </a:rPr>
              <a:t>" and "</a:t>
            </a:r>
            <a:r>
              <a:rPr lang="en-US" sz="1200" b="1" kern="1200" dirty="0" smtClean="0">
                <a:solidFill>
                  <a:schemeClr val="tx1"/>
                </a:solidFill>
                <a:effectLst/>
                <a:latin typeface="Arial" charset="0"/>
                <a:ea typeface="+mn-ea"/>
                <a:cs typeface="+mn-cs"/>
              </a:rPr>
              <a:t>late entrants.</a:t>
            </a:r>
            <a:r>
              <a:rPr lang="en-US" sz="1200" kern="1200" dirty="0" smtClean="0">
                <a:solidFill>
                  <a:schemeClr val="tx1"/>
                </a:solidFill>
                <a:effectLst/>
                <a:latin typeface="Arial" charset="0"/>
                <a:ea typeface="+mn-ea"/>
                <a:cs typeface="+mn-cs"/>
              </a:rPr>
              <a:t>" The research studying </a:t>
            </a:r>
            <a:r>
              <a:rPr lang="en-US" sz="1200" b="1" kern="1200" dirty="0" smtClean="0">
                <a:solidFill>
                  <a:schemeClr val="tx1"/>
                </a:solidFill>
                <a:effectLst/>
                <a:latin typeface="Arial" charset="0"/>
                <a:ea typeface="+mn-ea"/>
                <a:cs typeface="+mn-cs"/>
              </a:rPr>
              <a:t>when it is best to enter</a:t>
            </a:r>
            <a:r>
              <a:rPr lang="en-US" sz="1200" kern="1200" dirty="0" smtClean="0">
                <a:solidFill>
                  <a:schemeClr val="tx1"/>
                </a:solidFill>
                <a:effectLst/>
                <a:latin typeface="Arial" charset="0"/>
                <a:ea typeface="+mn-ea"/>
                <a:cs typeface="+mn-cs"/>
              </a:rPr>
              <a:t> is </a:t>
            </a:r>
            <a:r>
              <a:rPr lang="en-US" sz="1200" b="1" kern="1200" dirty="0" smtClean="0">
                <a:solidFill>
                  <a:schemeClr val="tx1"/>
                </a:solidFill>
                <a:effectLst/>
                <a:latin typeface="Arial" charset="0"/>
                <a:ea typeface="+mn-ea"/>
                <a:cs typeface="+mn-cs"/>
              </a:rPr>
              <a:t>inconclusive</a:t>
            </a:r>
            <a:r>
              <a:rPr lang="en-US" sz="1200" kern="1200" dirty="0" smtClean="0">
                <a:solidFill>
                  <a:schemeClr val="tx1"/>
                </a:solidFill>
                <a:effectLst/>
                <a:latin typeface="Arial" charset="0"/>
                <a:ea typeface="+mn-ea"/>
                <a:cs typeface="+mn-cs"/>
              </a:rPr>
              <a:t>. There are a number of factors that influence how timing of entry affects firm survival and profits including 1) </a:t>
            </a:r>
            <a:r>
              <a:rPr lang="en-US" sz="1200" b="1" kern="1200" dirty="0" smtClean="0">
                <a:solidFill>
                  <a:schemeClr val="tx1"/>
                </a:solidFill>
                <a:effectLst/>
                <a:latin typeface="Arial" charset="0"/>
                <a:ea typeface="+mn-ea"/>
                <a:cs typeface="+mn-cs"/>
              </a:rPr>
              <a:t>market related factors</a:t>
            </a:r>
            <a:r>
              <a:rPr lang="en-US" sz="1200" kern="1200" dirty="0" smtClean="0">
                <a:solidFill>
                  <a:schemeClr val="tx1"/>
                </a:solidFill>
                <a:effectLst/>
                <a:latin typeface="Arial" charset="0"/>
                <a:ea typeface="+mn-ea"/>
                <a:cs typeface="+mn-cs"/>
              </a:rPr>
              <a:t> such as availability of complementary goods, development of enabling technologies, degree of customer certainty; and 2) </a:t>
            </a:r>
            <a:r>
              <a:rPr lang="en-US" sz="1200" b="1" kern="1200" dirty="0" smtClean="0">
                <a:solidFill>
                  <a:schemeClr val="tx1"/>
                </a:solidFill>
                <a:effectLst/>
                <a:latin typeface="Arial" charset="0"/>
                <a:ea typeface="+mn-ea"/>
                <a:cs typeface="+mn-cs"/>
              </a:rPr>
              <a:t>firm specific facto</a:t>
            </a:r>
            <a:r>
              <a:rPr lang="en-US" sz="1200" kern="1200" dirty="0" smtClean="0">
                <a:solidFill>
                  <a:schemeClr val="tx1"/>
                </a:solidFill>
                <a:effectLst/>
                <a:latin typeface="Arial" charset="0"/>
                <a:ea typeface="+mn-ea"/>
                <a:cs typeface="+mn-cs"/>
              </a:rPr>
              <a:t>rs such as capital resources, prior experience and reputation. </a:t>
            </a:r>
          </a:p>
          <a:p>
            <a:r>
              <a:rPr lang="en-US" sz="1200" b="1" i="1" kern="1200" dirty="0" smtClean="0">
                <a:solidFill>
                  <a:schemeClr val="tx1"/>
                </a:solidFill>
                <a:effectLst/>
                <a:latin typeface="Arial" charset="0"/>
                <a:ea typeface="+mn-ea"/>
                <a:cs typeface="+mn-cs"/>
              </a:rPr>
              <a:t> </a:t>
            </a:r>
            <a:endParaRPr lang="en-US" sz="1200" b="1" kern="1200" dirty="0" smtClean="0">
              <a:solidFill>
                <a:schemeClr val="tx1"/>
              </a:solidFill>
              <a:effectLst/>
              <a:latin typeface="Arial" charset="0"/>
              <a:ea typeface="+mn-ea"/>
              <a:cs typeface="+mn-cs"/>
            </a:endParaRPr>
          </a:p>
          <a:p>
            <a:endParaRPr lang="en-US" dirty="0"/>
          </a:p>
        </p:txBody>
      </p:sp>
      <p:sp>
        <p:nvSpPr>
          <p:cNvPr id="3891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39B2D0F-C0D5-451E-9BEC-B6126AB82C68}" type="slidenum">
              <a:rPr lang="en-US" sz="1200"/>
              <a:pPr algn="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7AD3C18-8750-4D7E-9261-92C55F9E36A4}" type="slidenum">
              <a:rPr lang="en-US"/>
              <a:pPr/>
              <a:t>11</a:t>
            </a:fld>
            <a:endParaRPr lang="en-US"/>
          </a:p>
        </p:txBody>
      </p:sp>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p:txBody>
          <a:bodyPr/>
          <a:lstStyle/>
          <a:p>
            <a:endParaRPr lang="en-US" dirty="0"/>
          </a:p>
        </p:txBody>
      </p:sp>
      <p:sp>
        <p:nvSpPr>
          <p:cNvPr id="348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4771AEC-CD49-4388-94D7-9544876FEF9D}" type="slidenum">
              <a:rPr lang="en-US" sz="1200"/>
              <a:pPr algn="r"/>
              <a:t>11</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E66C859-2DC1-4F1A-A94B-C30145964543}" type="slidenum">
              <a:rPr lang="en-US"/>
              <a:pPr/>
              <a:t>12</a:t>
            </a:fld>
            <a:endParaRPr lang="en-US"/>
          </a:p>
        </p:txBody>
      </p:sp>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p:txBody>
          <a:bodyPr/>
          <a:lstStyle/>
          <a:p>
            <a:pPr lvl="0"/>
            <a:r>
              <a:rPr lang="en-US" sz="1200" b="1" kern="1200" dirty="0" smtClean="0">
                <a:solidFill>
                  <a:schemeClr val="tx1"/>
                </a:solidFill>
                <a:effectLst/>
                <a:latin typeface="Arial" charset="0"/>
                <a:ea typeface="+mn-ea"/>
                <a:cs typeface="+mn-cs"/>
              </a:rPr>
              <a:t>Why did most of the early PDA companies fail, even if they had innovative and sophisticated product designs?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For the most part, these companies failed because they did not have the capital required to wait for customers to learn about and value the functionality offered by a PDA. In addition to waiting for customers to learn about the PDA’s functionality these firms also had to wait for developments in several component technologies </a:t>
            </a:r>
          </a:p>
          <a:p>
            <a:r>
              <a:rPr lang="en-US" sz="1200" kern="1200" dirty="0" smtClean="0">
                <a:solidFill>
                  <a:schemeClr val="tx1"/>
                </a:solidFill>
                <a:effectLst/>
                <a:latin typeface="Arial" charset="0"/>
                <a:ea typeface="+mn-ea"/>
                <a:cs typeface="+mn-cs"/>
              </a:rPr>
              <a:t>including, handwriting recognition software, modems, and batter and memory power. Microsoft delivered a final blow to these early PDA companies when it announced it would be entering the industry with </a:t>
            </a:r>
            <a:r>
              <a:rPr lang="en-US" sz="1200" kern="1200" dirty="0" err="1" smtClean="0">
                <a:solidFill>
                  <a:schemeClr val="tx1"/>
                </a:solidFill>
                <a:effectLst/>
                <a:latin typeface="Arial" charset="0"/>
                <a:ea typeface="+mn-ea"/>
                <a:cs typeface="+mn-cs"/>
              </a:rPr>
              <a:t>WinPad</a:t>
            </a:r>
            <a:r>
              <a:rPr lang="en-US" sz="1200" kern="1200" dirty="0" smtClean="0">
                <a:solidFill>
                  <a:schemeClr val="tx1"/>
                </a:solidFill>
                <a:effectLst/>
                <a:latin typeface="Arial" charset="0"/>
                <a:ea typeface="+mn-ea"/>
                <a:cs typeface="+mn-cs"/>
              </a:rPr>
              <a:t>.  This caused most buyers (the few that there were) to wait for </a:t>
            </a:r>
            <a:r>
              <a:rPr lang="en-US" sz="1200" kern="1200" dirty="0" err="1" smtClean="0">
                <a:solidFill>
                  <a:schemeClr val="tx1"/>
                </a:solidFill>
                <a:effectLst/>
                <a:latin typeface="Arial" charset="0"/>
                <a:ea typeface="+mn-ea"/>
                <a:cs typeface="+mn-cs"/>
              </a:rPr>
              <a:t>WinPad</a:t>
            </a:r>
            <a:r>
              <a:rPr lang="en-US" sz="1200" kern="1200" dirty="0" smtClean="0">
                <a:solidFill>
                  <a:schemeClr val="tx1"/>
                </a:solidFill>
                <a:effectLst/>
                <a:latin typeface="Arial" charset="0"/>
                <a:ea typeface="+mn-ea"/>
                <a:cs typeface="+mn-cs"/>
              </a:rPr>
              <a:t> and stop ordering from these early entrants. This is a great example of a company leveraging its reputation to thwart the establishment of a dominant design before the firm has a chance to enter.</a:t>
            </a:r>
          </a:p>
          <a:p>
            <a:endParaRPr lang="en-US" dirty="0" smtClean="0"/>
          </a:p>
          <a:p>
            <a:endParaRPr lang="en-US" dirty="0" smtClean="0"/>
          </a:p>
          <a:p>
            <a:pPr lvl="0"/>
            <a:r>
              <a:rPr lang="en-US" sz="1200" b="1" kern="1200" dirty="0" smtClean="0">
                <a:solidFill>
                  <a:schemeClr val="tx1"/>
                </a:solidFill>
                <a:effectLst/>
                <a:latin typeface="Arial" charset="0"/>
                <a:ea typeface="+mn-ea"/>
                <a:cs typeface="+mn-cs"/>
              </a:rPr>
              <a:t>Is there anything early PDA companies could have done differently in order to survive?</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This is a complex question but there are some things we can learn from the PDA companies’ experience. First, early entrants need much more capital than they think they do because the revenue base will be very small for a long period of time. This suggests that early PDA companies might have benefited by seeking joint ventures (or even being acquired as Palm was) by larger firms with deeper pockets. The formation of a consortium among early PDA companies, developers of complements, and developments of enabling technologies might also have helped create convergence in the form PDAs would take, and help time PDA development to more closely mirror the development of crucial complements and enabling technologies. This consortium could have helped to combat the effect of Microsoft’s announcement (by delivering a unified message to the distributors and retailers that were affected by the announcement), and could have pooled the companies’ resources to provide a means for educating potential customers.  It might have also benefited PDA companies to focus on more specialized with more clearly defined needs and higher willingness to pay before attempting to enter the mainstream consumer markets (the likely benefits of this course of action is underscored by the fact that it was the firms that marketed specialized devices for vertical markets that survived the shakeout).</a:t>
            </a:r>
          </a:p>
          <a:p>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Why was Palm able to be successful where so many others had failed?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Palm was probably successful because they entered late (1996) when a greater understanding of consumer preferences was beginning to emerge (i.e. Palm learned from other’s missteps), and by producing a simpler, less expensive device that presented a less complex and risky buying decision to consumers. These two factors enabled Palm to start earning revenues more quickly after bearing its development expense. Palm also extended its capital resources through being acquired first by US Robotics and then 3Com.   </a:t>
            </a:r>
          </a:p>
          <a:p>
            <a:endParaRPr lang="en-US" sz="1200" kern="1200" dirty="0" smtClean="0">
              <a:solidFill>
                <a:schemeClr val="tx1"/>
              </a:solidFill>
              <a:effectLst/>
              <a:latin typeface="Arial" charset="0"/>
              <a:ea typeface="+mn-ea"/>
              <a:cs typeface="+mn-cs"/>
            </a:endParaRPr>
          </a:p>
          <a:p>
            <a:pPr hangingPunct="0"/>
            <a:r>
              <a:rPr lang="en-US" sz="1200" b="1" kern="1200" dirty="0" smtClean="0">
                <a:solidFill>
                  <a:schemeClr val="tx1"/>
                </a:solidFill>
                <a:effectLst/>
                <a:latin typeface="Arial" charset="0"/>
                <a:ea typeface="+mn-ea"/>
                <a:cs typeface="+mn-cs"/>
              </a:rPr>
              <a:t>Was being late to the smart phone market a disadvantage for Apple? What factors enabled Apple to successfully enter when it did?</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Being late does not appear to have been a disadvantage for Apple. Apple capitalized on the fact that many enabling technologies (such as batteries and memory) and complementary technologies (such as GPS, wireless internet, etc.) were becoming well-developed, permitting the company to offer a smartphone that had a streamlined and stylish form factor, as well as an exceptional range of features. One of Apple’s key competencies is the ability to develop a very intuitive and attractive interface (like it did with the Mac), and this interface was significantly more valuable with a complex full-featured smartphone than it would have been with a simpler device like the Palm. </a:t>
            </a:r>
          </a:p>
          <a:p>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Are there increasing returns in the smart phone market? Is it likely to eventually pick a single operating system as the dominant design?</a:t>
            </a:r>
          </a:p>
          <a:p>
            <a:r>
              <a:rPr lang="en-US" sz="1200" kern="1200" dirty="0" smtClean="0">
                <a:solidFill>
                  <a:schemeClr val="tx1"/>
                </a:solidFill>
                <a:effectLst/>
                <a:latin typeface="Arial" charset="0"/>
                <a:ea typeface="+mn-ea"/>
                <a:cs typeface="+mn-cs"/>
              </a:rPr>
              <a:t>This is a good topic to have the students to debate. On the one hand, there are clearly increasing returns in that complements are very important (students may point, for example, to the popularity of Apple’s App Store, and how the size of the installed base of iPhones attracts developers of applications). On the other hand, many of the other important complements are compatible with a range of operating systems (e.g., </a:t>
            </a:r>
            <a:r>
              <a:rPr lang="en-US" sz="1200" kern="1200" dirty="0" err="1" smtClean="0">
                <a:solidFill>
                  <a:schemeClr val="tx1"/>
                </a:solidFill>
                <a:effectLst/>
                <a:latin typeface="Arial" charset="0"/>
                <a:ea typeface="+mn-ea"/>
                <a:cs typeface="+mn-cs"/>
              </a:rPr>
              <a:t>WiFi</a:t>
            </a:r>
            <a:r>
              <a:rPr lang="en-US" sz="1200" kern="1200" dirty="0" smtClean="0">
                <a:solidFill>
                  <a:schemeClr val="tx1"/>
                </a:solidFill>
                <a:effectLst/>
                <a:latin typeface="Arial" charset="0"/>
                <a:ea typeface="+mn-ea"/>
                <a:cs typeface="+mn-cs"/>
              </a:rPr>
              <a:t>, GPS). Furthermore, the phone service providers are large and powerful, and are likely to actively oppose the rise of a single dominant standard as this dominance would give a single vendor great bargaining power.  </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endParaRPr lang="en-US" dirty="0"/>
          </a:p>
        </p:txBody>
      </p:sp>
      <p:sp>
        <p:nvSpPr>
          <p:cNvPr id="368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EA8E091-0152-49EE-9ADD-727E6E5A03CF}" type="slidenum">
              <a:rPr lang="en-US" sz="1200"/>
              <a:pPr algn="r"/>
              <a:t>12</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A57F0B4-6A31-4672-ADD0-706B47BAD6B9}" type="slidenum">
              <a:rPr lang="en-US"/>
              <a:pPr/>
              <a:t>13</a:t>
            </a:fld>
            <a:endParaRPr lang="en-US"/>
          </a:p>
        </p:txBody>
      </p:sp>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What are some of the advantages of entering a market early? Are there any advantages to entering a market </a:t>
            </a:r>
            <a:r>
              <a:rPr lang="en-US" sz="1200" b="1" i="1" kern="1200" dirty="0" smtClean="0">
                <a:solidFill>
                  <a:schemeClr val="tx1"/>
                </a:solidFill>
                <a:effectLst/>
                <a:latin typeface="Arial" charset="0"/>
                <a:ea typeface="+mn-ea"/>
                <a:cs typeface="+mn-cs"/>
              </a:rPr>
              <a:t>late</a:t>
            </a:r>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Early entry can afford the first mover the opportunity to establish brand loyalty and technological leadership, both of which can increase its installed base. And if the market is characterized by increasing returns to adoption the first mover can garner two additional benefits from 1) moving up the learning curve before their competitors and 2) building an installed base that keeps increasing due to the self-reinforcing nature of network externality processes. Entering a market late, however, can be cheaper, easier, and more certain. The late mover can avoid much of the development expense and risk borne by the early movers, and can fine-tune the product to fit customer needs (which are now more certain) better. </a:t>
            </a:r>
          </a:p>
          <a:p>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Can you think of an example of a successful a) first mover, b) early follower, and c) late entrant? Can you think of unsuccessful examples of each?</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Students should come up with a variety of examples from their previous experience. Identifying successful first movers are tricky because for each example, it is usually possible to identify an earlier technological precursor that someone else might consider to be the first mover (this is related to the discussion in chapter 2 about most inventions really being </a:t>
            </a:r>
            <a:r>
              <a:rPr lang="en-US" sz="1200" kern="1200" dirty="0" err="1" smtClean="0">
                <a:solidFill>
                  <a:schemeClr val="tx1"/>
                </a:solidFill>
                <a:effectLst/>
                <a:latin typeface="Arial" charset="0"/>
                <a:ea typeface="+mn-ea"/>
                <a:cs typeface="+mn-cs"/>
              </a:rPr>
              <a:t>recombinations</a:t>
            </a:r>
            <a:r>
              <a:rPr lang="en-US" sz="1200" kern="1200" dirty="0" smtClean="0">
                <a:solidFill>
                  <a:schemeClr val="tx1"/>
                </a:solidFill>
                <a:effectLst/>
                <a:latin typeface="Arial" charset="0"/>
                <a:ea typeface="+mn-ea"/>
                <a:cs typeface="+mn-cs"/>
              </a:rPr>
              <a:t> of existing ideas. This can inspire some interesting discussion among students. The list of failed first movers and successful early followers is long easier to identify, for example (from </a:t>
            </a:r>
            <a:r>
              <a:rPr lang="en-US" sz="1200" kern="1200" dirty="0" err="1" smtClean="0">
                <a:solidFill>
                  <a:schemeClr val="tx1"/>
                </a:solidFill>
                <a:effectLst/>
                <a:latin typeface="Arial" charset="0"/>
                <a:ea typeface="+mn-ea"/>
                <a:cs typeface="+mn-cs"/>
              </a:rPr>
              <a:t>Lasalle</a:t>
            </a:r>
            <a:r>
              <a:rPr lang="en-US" sz="1200" kern="1200" dirty="0" smtClean="0">
                <a:solidFill>
                  <a:schemeClr val="tx1"/>
                </a:solidFill>
                <a:effectLst/>
                <a:latin typeface="Arial" charset="0"/>
                <a:ea typeface="+mn-ea"/>
                <a:cs typeface="+mn-cs"/>
              </a:rPr>
              <a:t> Systems Leasing White Paper Series, </a:t>
            </a:r>
            <a:r>
              <a:rPr lang="en-US" sz="1200" u="sng" kern="1200" dirty="0" smtClean="0">
                <a:solidFill>
                  <a:schemeClr val="tx1"/>
                </a:solidFill>
                <a:effectLst/>
                <a:latin typeface="Arial" charset="0"/>
                <a:ea typeface="+mn-ea"/>
                <a:cs typeface="+mn-cs"/>
                <a:hlinkClick r:id="rId3"/>
              </a:rPr>
              <a:t>http://www.elasalle.com/IDC/importent.html</a:t>
            </a:r>
            <a:r>
              <a:rPr lang="en-US" sz="1200" kern="1200" dirty="0" smtClean="0">
                <a:solidFill>
                  <a:schemeClr val="tx1"/>
                </a:solidFill>
                <a:effectLst/>
                <a:latin typeface="Arial" charset="0"/>
                <a:ea typeface="+mn-ea"/>
                <a:cs typeface="+mn-cs"/>
              </a:rPr>
              <a:t>).</a:t>
            </a:r>
          </a:p>
          <a:p>
            <a:pPr lvl="0"/>
            <a:r>
              <a:rPr lang="en-US" sz="1200" kern="1200" dirty="0" err="1" smtClean="0">
                <a:solidFill>
                  <a:schemeClr val="tx1"/>
                </a:solidFill>
                <a:effectLst/>
                <a:latin typeface="Arial" charset="0"/>
                <a:ea typeface="+mn-ea"/>
                <a:cs typeface="+mn-cs"/>
              </a:rPr>
              <a:t>Visicalc</a:t>
            </a:r>
            <a:r>
              <a:rPr lang="en-US" sz="1200" kern="1200" dirty="0" smtClean="0">
                <a:solidFill>
                  <a:schemeClr val="tx1"/>
                </a:solidFill>
                <a:effectLst/>
                <a:latin typeface="Arial" charset="0"/>
                <a:ea typeface="+mn-ea"/>
                <a:cs typeface="+mn-cs"/>
              </a:rPr>
              <a:t> led in the creation of spreadsheet software, only to lose to Lotus 1-2-3 and later to Microsoft Excel. </a:t>
            </a:r>
          </a:p>
          <a:p>
            <a:pPr lvl="0"/>
            <a:r>
              <a:rPr lang="en-US" sz="1200" kern="1200" dirty="0" smtClean="0">
                <a:solidFill>
                  <a:schemeClr val="tx1"/>
                </a:solidFill>
                <a:effectLst/>
                <a:latin typeface="Arial" charset="0"/>
                <a:ea typeface="+mn-ea"/>
                <a:cs typeface="+mn-cs"/>
              </a:rPr>
              <a:t>The Xerox Star computer was the first PC with a graphical user interface. Has anyone heard of them?</a:t>
            </a:r>
          </a:p>
          <a:p>
            <a:pPr lvl="0"/>
            <a:r>
              <a:rPr lang="en-US" sz="1200" kern="1200" dirty="0" smtClean="0">
                <a:solidFill>
                  <a:schemeClr val="tx1"/>
                </a:solidFill>
                <a:effectLst/>
                <a:latin typeface="Arial" charset="0"/>
                <a:ea typeface="+mn-ea"/>
                <a:cs typeface="+mn-cs"/>
              </a:rPr>
              <a:t>The first Jet Airliner in passenger service was the </a:t>
            </a:r>
            <a:r>
              <a:rPr lang="en-US" sz="1200" kern="1200" dirty="0" err="1" smtClean="0">
                <a:solidFill>
                  <a:schemeClr val="tx1"/>
                </a:solidFill>
                <a:effectLst/>
                <a:latin typeface="Arial" charset="0"/>
                <a:ea typeface="+mn-ea"/>
                <a:cs typeface="+mn-cs"/>
              </a:rPr>
              <a:t>DeHavilland</a:t>
            </a:r>
            <a:r>
              <a:rPr lang="en-US" sz="1200" kern="1200" dirty="0" smtClean="0">
                <a:solidFill>
                  <a:schemeClr val="tx1"/>
                </a:solidFill>
                <a:effectLst/>
                <a:latin typeface="Arial" charset="0"/>
                <a:ea typeface="+mn-ea"/>
                <a:cs typeface="+mn-cs"/>
              </a:rPr>
              <a:t> Comet. Boeing and Airbus are now the leading firms. </a:t>
            </a:r>
          </a:p>
          <a:p>
            <a:r>
              <a:rPr lang="en-US" sz="1200" kern="1200" dirty="0" smtClean="0">
                <a:solidFill>
                  <a:schemeClr val="tx1"/>
                </a:solidFill>
                <a:effectLst/>
                <a:latin typeface="Arial" charset="0"/>
                <a:ea typeface="+mn-ea"/>
                <a:cs typeface="+mn-cs"/>
              </a:rPr>
              <a:t>An example of an initially successful (but ultimately unsuccessful) first mover and successful early follower can be found in the market for arterial stents (a tube that opens arteries during angioplasty). Johnson and Johnson was the first to market in 1994 and initially captured 90% of the market. This success was short-lived. Three years later, Guidant introduced an improved stent and within 45 days had 70% of the market (</a:t>
            </a:r>
            <a:r>
              <a:rPr lang="en-US" sz="1200" u="sng" kern="1200" dirty="0" smtClean="0">
                <a:solidFill>
                  <a:schemeClr val="tx1"/>
                </a:solidFill>
                <a:effectLst/>
                <a:latin typeface="Arial" charset="0"/>
                <a:ea typeface="+mn-ea"/>
                <a:cs typeface="+mn-cs"/>
                <a:hlinkClick r:id="rId4"/>
              </a:rPr>
              <a:t>http://www.fastcycle.com/htm/First%20Mover%20or%20Loser.htm</a:t>
            </a:r>
            <a:r>
              <a:rPr lang="en-US" sz="1200" kern="1200" dirty="0" smtClean="0">
                <a:solidFill>
                  <a:schemeClr val="tx1"/>
                </a:solidFill>
                <a:effectLst/>
                <a:latin typeface="Arial" charset="0"/>
                <a:ea typeface="+mn-ea"/>
                <a:cs typeface="+mn-cs"/>
              </a:rPr>
              <a:t>).   Many Japanese and Korean firms have been successful by entering into industries such as semiconductors, steel, and focusing on making them far more efficient. For example, several Korean firms (e.g., Samsung, Hyundai and </a:t>
            </a:r>
            <a:r>
              <a:rPr lang="en-US" sz="1200" kern="1200" dirty="0" err="1" smtClean="0">
                <a:solidFill>
                  <a:schemeClr val="tx1"/>
                </a:solidFill>
                <a:effectLst/>
                <a:latin typeface="Arial" charset="0"/>
                <a:ea typeface="+mn-ea"/>
                <a:cs typeface="+mn-cs"/>
              </a:rPr>
              <a:t>Goldstar</a:t>
            </a:r>
            <a:r>
              <a:rPr lang="en-US" sz="1200" kern="1200" dirty="0" smtClean="0">
                <a:solidFill>
                  <a:schemeClr val="tx1"/>
                </a:solidFill>
                <a:effectLst/>
                <a:latin typeface="Arial" charset="0"/>
                <a:ea typeface="+mn-ea"/>
                <a:cs typeface="+mn-cs"/>
              </a:rPr>
              <a:t>), became major players in the production of integrated circuits in little more than a decade (Mathews &amp; Cho,</a:t>
            </a:r>
            <a:r>
              <a:rPr lang="en-US" sz="1200" i="1" kern="1200" dirty="0" smtClean="0">
                <a:solidFill>
                  <a:schemeClr val="tx1"/>
                </a:solidFill>
                <a:effectLst/>
                <a:latin typeface="Arial" charset="0"/>
                <a:ea typeface="+mn-ea"/>
                <a:cs typeface="+mn-cs"/>
              </a:rPr>
              <a:t> Journal of World Business</a:t>
            </a:r>
            <a:r>
              <a:rPr lang="en-US" sz="1200" kern="1200" dirty="0" smtClean="0">
                <a:solidFill>
                  <a:schemeClr val="tx1"/>
                </a:solidFill>
                <a:effectLst/>
                <a:latin typeface="Arial" charset="0"/>
                <a:ea typeface="+mn-ea"/>
                <a:cs typeface="+mn-cs"/>
              </a:rPr>
              <a:t>, Vol. 33, No. 4, Dec 1998). Other examples of late entry success would be IBM’s entry into the personal computing industry in 1982 and Target’s entry into retailing. </a:t>
            </a:r>
          </a:p>
          <a:p>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What factors might make some industries harder to pioneer than others? Are there industries in which there is no penalty for late entry?</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Industries that are characterized by a new-to-the-world technology or functionality (the Segway provides an example here) are likely to be harder to pioneer than others. A firm that invests in new-to-the-world technology will incur not just the costs of the successful technology but also the costs of all the technologies that did not become marketable products. The introduction of new-to-the-world functionality requires the first mover to educate potential users and will require enormous patience and deep pockets before significant returns can be achieved. In addition, the necessary suppliers, distributors, and complementary goods may be non-existent making the industry even more difficult and costly to pioneer. Industries that require major changes in other industries in order to succeed (as with the example of hydrogen cars) are also difficult to pioneer as they require the cooperation of many different stakeholders. Industries that have very high minimum efficient scale are probably very costly and risky to pioneer (think, for example of the difficulty in pioneering the production of jet engines, submarines, energy production, etc.).  Students may come up with others.  </a:t>
            </a:r>
          </a:p>
          <a:p>
            <a:endParaRPr lang="en-US" dirty="0"/>
          </a:p>
        </p:txBody>
      </p:sp>
      <p:sp>
        <p:nvSpPr>
          <p:cNvPr id="573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2A5CDEB-0FED-43E4-81C4-12141931EAAF}" type="slidenum">
              <a:rPr lang="en-US" sz="1200"/>
              <a:pPr algn="r"/>
              <a:t>13</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16BAD70-4897-44B7-8878-7156C2C23C4A}" type="slidenum">
              <a:rPr lang="en-US"/>
              <a:pPr/>
              <a:t>14</a:t>
            </a:fld>
            <a:endParaRPr lang="en-US"/>
          </a:p>
        </p:txBody>
      </p:sp>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p:txBody>
          <a:bodyPr/>
          <a:lstStyle/>
          <a:p>
            <a:endParaRPr lang="en-US" dirty="0"/>
          </a:p>
        </p:txBody>
      </p:sp>
      <p:sp>
        <p:nvSpPr>
          <p:cNvPr id="5939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9EC3B29-B88A-4006-BA22-F6AAD58B13C4}" type="slidenum">
              <a:rPr lang="en-US" sz="1200"/>
              <a:pPr algn="r"/>
              <a:t>14</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B05E693-374C-45A5-87FA-0F3D388118B7}" type="slidenum">
              <a:rPr lang="en-US"/>
              <a:pPr/>
              <a:t>3</a:t>
            </a:fld>
            <a:endParaRPr lang="en-US"/>
          </a:p>
        </p:txBody>
      </p:sp>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p:txBody>
          <a:bodyPr/>
          <a:lstStyle/>
          <a:p>
            <a:r>
              <a:rPr lang="en-US" sz="1200" b="1" kern="1200" cap="all" dirty="0" smtClean="0">
                <a:solidFill>
                  <a:schemeClr val="tx1"/>
                </a:solidFill>
                <a:effectLst/>
                <a:latin typeface="Arial" charset="0"/>
                <a:ea typeface="+mn-ea"/>
                <a:cs typeface="+mn-cs"/>
              </a:rPr>
              <a:t>II.  First Mover Advantages</a:t>
            </a:r>
          </a:p>
          <a:p>
            <a:pPr lvl="0"/>
            <a:r>
              <a:rPr lang="en-US" sz="1200" kern="1200" dirty="0" smtClean="0">
                <a:solidFill>
                  <a:schemeClr val="tx1"/>
                </a:solidFill>
                <a:effectLst/>
                <a:latin typeface="Arial" charset="0"/>
                <a:ea typeface="+mn-ea"/>
                <a:cs typeface="+mn-cs"/>
              </a:rPr>
              <a:t>First mover advantages include the ability to build </a:t>
            </a:r>
            <a:r>
              <a:rPr lang="en-US" sz="1200" b="1" kern="1200" dirty="0" smtClean="0">
                <a:solidFill>
                  <a:schemeClr val="tx1"/>
                </a:solidFill>
                <a:effectLst/>
                <a:latin typeface="Arial" charset="0"/>
                <a:ea typeface="+mn-ea"/>
                <a:cs typeface="+mn-cs"/>
              </a:rPr>
              <a:t>brand loyalty and technological leadership</a:t>
            </a:r>
            <a:r>
              <a:rPr lang="en-US" sz="1200" kern="1200" dirty="0" smtClean="0">
                <a:solidFill>
                  <a:schemeClr val="tx1"/>
                </a:solidFill>
                <a:effectLst/>
                <a:latin typeface="Arial" charset="0"/>
                <a:ea typeface="+mn-ea"/>
                <a:cs typeface="+mn-cs"/>
              </a:rPr>
              <a:t>, and the ability to </a:t>
            </a:r>
            <a:r>
              <a:rPr lang="en-US" sz="1200" b="1" kern="1200" dirty="0" smtClean="0">
                <a:solidFill>
                  <a:schemeClr val="tx1"/>
                </a:solidFill>
                <a:effectLst/>
                <a:latin typeface="Arial" charset="0"/>
                <a:ea typeface="+mn-ea"/>
                <a:cs typeface="+mn-cs"/>
              </a:rPr>
              <a:t>access resources that may become scarce</a:t>
            </a:r>
            <a:r>
              <a:rPr lang="en-US" sz="1200" kern="1200" dirty="0" smtClean="0">
                <a:solidFill>
                  <a:schemeClr val="tx1"/>
                </a:solidFill>
                <a:effectLst/>
                <a:latin typeface="Arial" charset="0"/>
                <a:ea typeface="+mn-ea"/>
                <a:cs typeface="+mn-cs"/>
              </a:rPr>
              <a:t>.  If the industry is characterized by increasing returns two more advantages that a firm may benefit from are </a:t>
            </a:r>
            <a:r>
              <a:rPr lang="en-US" sz="1200" b="1" kern="1200" dirty="0" smtClean="0">
                <a:solidFill>
                  <a:schemeClr val="tx1"/>
                </a:solidFill>
                <a:effectLst/>
                <a:latin typeface="Arial" charset="0"/>
                <a:ea typeface="+mn-ea"/>
                <a:cs typeface="+mn-cs"/>
              </a:rPr>
              <a:t>learning </a:t>
            </a:r>
            <a:r>
              <a:rPr lang="en-US" sz="1200" kern="1200" dirty="0" smtClean="0">
                <a:solidFill>
                  <a:schemeClr val="tx1"/>
                </a:solidFill>
                <a:effectLst/>
                <a:latin typeface="Arial" charset="0"/>
                <a:ea typeface="+mn-ea"/>
                <a:cs typeface="+mn-cs"/>
              </a:rPr>
              <a:t>about the technology and customer requirements</a:t>
            </a:r>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before their competitors do</a:t>
            </a:r>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and </a:t>
            </a:r>
            <a:r>
              <a:rPr lang="en-US" sz="1200" b="1" kern="1200" dirty="0" smtClean="0">
                <a:solidFill>
                  <a:schemeClr val="tx1"/>
                </a:solidFill>
                <a:effectLst/>
                <a:latin typeface="Arial" charset="0"/>
                <a:ea typeface="+mn-ea"/>
                <a:cs typeface="+mn-cs"/>
              </a:rPr>
              <a:t>network externalities</a:t>
            </a:r>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Brand Loyalty and Technological Leadership</a:t>
            </a:r>
            <a:r>
              <a:rPr lang="en-US" sz="1200" b="0" kern="1200" dirty="0" smtClean="0">
                <a:solidFill>
                  <a:schemeClr val="tx1"/>
                </a:solidFill>
                <a:effectLst/>
                <a:latin typeface="Arial" charset="0"/>
                <a:ea typeface="+mn-ea"/>
                <a:cs typeface="+mn-cs"/>
              </a:rPr>
              <a:t> can result from early entry. Consumers may consider the first firm to enter a new technological domain to be the </a:t>
            </a:r>
            <a:r>
              <a:rPr lang="en-US" sz="1200" b="1" kern="1200" dirty="0" smtClean="0">
                <a:solidFill>
                  <a:schemeClr val="tx1"/>
                </a:solidFill>
                <a:effectLst/>
                <a:latin typeface="Arial" charset="0"/>
                <a:ea typeface="+mn-ea"/>
                <a:cs typeface="+mn-cs"/>
              </a:rPr>
              <a:t>technological leader</a:t>
            </a:r>
            <a:r>
              <a:rPr lang="en-US" sz="1200" b="0" kern="1200" dirty="0" smtClean="0">
                <a:solidFill>
                  <a:schemeClr val="tx1"/>
                </a:solidFill>
                <a:effectLst/>
                <a:latin typeface="Arial" charset="0"/>
                <a:ea typeface="+mn-ea"/>
                <a:cs typeface="+mn-cs"/>
              </a:rPr>
              <a:t>. This reputation for technological leadership can enhance a company’s ability to shape customer expectations (e.g. features, pricing, etc.) and can be sustained if the technology is difficult to imitate or is protected by patent or copyright.</a:t>
            </a:r>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Preemption of Scarce Assets</a:t>
            </a:r>
            <a:r>
              <a:rPr lang="en-US" sz="1200" b="0" kern="1200" dirty="0" smtClean="0">
                <a:solidFill>
                  <a:schemeClr val="tx1"/>
                </a:solidFill>
                <a:effectLst/>
                <a:latin typeface="Arial" charset="0"/>
                <a:ea typeface="+mn-ea"/>
                <a:cs typeface="+mn-cs"/>
              </a:rPr>
              <a:t> by the first mover can prevent later entrants from accessing key locations and important distribution channels, gaining government permits (e.g. broadcast rights), and can make the development of relationships with suppliers more difficult. </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For example, late entrants that want to provide a wireless communication service face the problem that the government has already auctioned off most of the radio frequencies needed to provide the service. A new firm faces the situation of having to buy or lease (if the government permits these transactions) the needed frequencies from its competitors or not entering. </a:t>
            </a:r>
          </a:p>
          <a:p>
            <a:pPr lvl="0"/>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Exploiting Buyer Switching Costs </a:t>
            </a:r>
            <a:r>
              <a:rPr lang="en-US" sz="1200" b="0" kern="1200" dirty="0" smtClean="0">
                <a:solidFill>
                  <a:schemeClr val="tx1"/>
                </a:solidFill>
                <a:effectLst/>
                <a:latin typeface="Arial" charset="0"/>
                <a:ea typeface="+mn-ea"/>
                <a:cs typeface="+mn-cs"/>
              </a:rPr>
              <a:t>can enable early movers to keep their customers even if a later entrant offers a superior technology. These switching cost include the </a:t>
            </a:r>
            <a:r>
              <a:rPr lang="en-US" sz="1200" b="1" kern="1200" dirty="0" smtClean="0">
                <a:solidFill>
                  <a:schemeClr val="tx1"/>
                </a:solidFill>
                <a:effectLst/>
                <a:latin typeface="Arial" charset="0"/>
                <a:ea typeface="+mn-ea"/>
                <a:cs typeface="+mn-cs"/>
              </a:rPr>
              <a:t>cost of the product</a:t>
            </a:r>
            <a:r>
              <a:rPr lang="en-US" sz="1200" b="0" kern="1200" dirty="0" smtClean="0">
                <a:solidFill>
                  <a:schemeClr val="tx1"/>
                </a:solidFill>
                <a:effectLst/>
                <a:latin typeface="Arial" charset="0"/>
                <a:ea typeface="+mn-ea"/>
                <a:cs typeface="+mn-cs"/>
              </a:rPr>
              <a:t> and the </a:t>
            </a:r>
            <a:r>
              <a:rPr lang="en-US" sz="1200" b="1" kern="1200" dirty="0" smtClean="0">
                <a:solidFill>
                  <a:schemeClr val="tx1"/>
                </a:solidFill>
                <a:effectLst/>
                <a:latin typeface="Arial" charset="0"/>
                <a:ea typeface="+mn-ea"/>
                <a:cs typeface="+mn-cs"/>
              </a:rPr>
              <a:t>costs associated with learning</a:t>
            </a:r>
            <a:r>
              <a:rPr lang="en-US" sz="1200" b="0" kern="1200" dirty="0" smtClean="0">
                <a:solidFill>
                  <a:schemeClr val="tx1"/>
                </a:solidFill>
                <a:effectLst/>
                <a:latin typeface="Arial" charset="0"/>
                <a:ea typeface="+mn-ea"/>
                <a:cs typeface="+mn-cs"/>
              </a:rPr>
              <a:t> how to use the product (Qwerty is the oft used example to demonstrate this point). </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Increasing Returns Advantages </a:t>
            </a:r>
            <a:r>
              <a:rPr lang="en-US" sz="1200" b="0" kern="1200" dirty="0" smtClean="0">
                <a:solidFill>
                  <a:schemeClr val="tx1"/>
                </a:solidFill>
                <a:effectLst/>
                <a:latin typeface="Arial" charset="0"/>
                <a:ea typeface="+mn-ea"/>
                <a:cs typeface="+mn-cs"/>
              </a:rPr>
              <a:t>are </a:t>
            </a:r>
            <a:r>
              <a:rPr lang="en-US" sz="1200" b="1" kern="1200" dirty="0" smtClean="0">
                <a:solidFill>
                  <a:schemeClr val="tx1"/>
                </a:solidFill>
                <a:effectLst/>
                <a:latin typeface="Arial" charset="0"/>
                <a:ea typeface="+mn-ea"/>
                <a:cs typeface="+mn-cs"/>
              </a:rPr>
              <a:t>self-reinforcing</a:t>
            </a:r>
            <a:r>
              <a:rPr lang="en-US" sz="1200" b="0" kern="1200" dirty="0" smtClean="0">
                <a:solidFill>
                  <a:schemeClr val="tx1"/>
                </a:solidFill>
                <a:effectLst/>
                <a:latin typeface="Arial" charset="0"/>
                <a:ea typeface="+mn-ea"/>
                <a:cs typeface="+mn-cs"/>
              </a:rPr>
              <a:t> and</a:t>
            </a:r>
            <a:r>
              <a:rPr lang="en-US" sz="1200" b="1" kern="120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can be gained in an industry that experiences pressure to adopt a dominant design (as discussed in Chapter 4). These advantages often culminate in the technology’s </a:t>
            </a:r>
            <a:r>
              <a:rPr lang="en-US" sz="1200" b="1" kern="1200" dirty="0" smtClean="0">
                <a:solidFill>
                  <a:schemeClr val="tx1"/>
                </a:solidFill>
                <a:effectLst/>
                <a:latin typeface="Arial" charset="0"/>
                <a:ea typeface="+mn-ea"/>
                <a:cs typeface="+mn-cs"/>
              </a:rPr>
              <a:t>entrenchment as a dominant design</a:t>
            </a:r>
            <a:r>
              <a:rPr lang="en-US" sz="1200" b="0" kern="1200" dirty="0" smtClean="0">
                <a:solidFill>
                  <a:schemeClr val="tx1"/>
                </a:solidFill>
                <a:effectLst/>
                <a:latin typeface="Arial" charset="0"/>
                <a:ea typeface="+mn-ea"/>
                <a:cs typeface="+mn-cs"/>
              </a:rPr>
              <a:t> (Intel’s invention of the first microprocessor in 1971 and Microsoft’s introduction of BASIC in 1975 are good examples of these effects).</a:t>
            </a:r>
          </a:p>
          <a:p>
            <a:pPr lvl="0"/>
            <a:endParaRPr lang="en-US" sz="1200" b="0" kern="1200" dirty="0" smtClean="0">
              <a:solidFill>
                <a:schemeClr val="tx1"/>
              </a:solidFill>
              <a:effectLst/>
              <a:latin typeface="Arial" charset="0"/>
              <a:ea typeface="+mn-ea"/>
              <a:cs typeface="+mn-cs"/>
            </a:endParaRPr>
          </a:p>
          <a:p>
            <a:pPr lvl="0"/>
            <a:endParaRPr lang="en-US" sz="1200" b="0" kern="1200" dirty="0" smtClean="0">
              <a:solidFill>
                <a:schemeClr val="tx1"/>
              </a:solidFill>
              <a:effectLst/>
              <a:latin typeface="Arial" charset="0"/>
              <a:ea typeface="+mn-ea"/>
              <a:cs typeface="+mn-cs"/>
            </a:endParaRPr>
          </a:p>
          <a:p>
            <a:r>
              <a:rPr lang="en-US" sz="1200" b="1" kern="1200" cap="all" dirty="0" smtClean="0">
                <a:solidFill>
                  <a:schemeClr val="tx1"/>
                </a:solidFill>
                <a:effectLst/>
                <a:latin typeface="Arial" charset="0"/>
                <a:ea typeface="+mn-ea"/>
                <a:cs typeface="+mn-cs"/>
              </a:rPr>
              <a:t>III.  First Mover Disadvantages</a:t>
            </a:r>
          </a:p>
          <a:p>
            <a:pPr lvl="0"/>
            <a:r>
              <a:rPr lang="en-US" sz="1200" kern="1200" dirty="0" err="1" smtClean="0">
                <a:solidFill>
                  <a:schemeClr val="tx1"/>
                </a:solidFill>
                <a:effectLst/>
                <a:latin typeface="Arial" charset="0"/>
                <a:ea typeface="+mn-ea"/>
                <a:cs typeface="+mn-cs"/>
              </a:rPr>
              <a:t>Tellis</a:t>
            </a:r>
            <a:r>
              <a:rPr lang="en-US" sz="1200" kern="1200" dirty="0" smtClean="0">
                <a:solidFill>
                  <a:schemeClr val="tx1"/>
                </a:solidFill>
                <a:effectLst/>
                <a:latin typeface="Arial" charset="0"/>
                <a:ea typeface="+mn-ea"/>
                <a:cs typeface="+mn-cs"/>
              </a:rPr>
              <a:t> &amp; </a:t>
            </a:r>
            <a:r>
              <a:rPr lang="en-US" sz="1200" kern="1200" dirty="0" err="1" smtClean="0">
                <a:solidFill>
                  <a:schemeClr val="tx1"/>
                </a:solidFill>
                <a:effectLst/>
                <a:latin typeface="Arial" charset="0"/>
                <a:ea typeface="+mn-ea"/>
                <a:cs typeface="+mn-cs"/>
              </a:rPr>
              <a:t>Golder</a:t>
            </a:r>
            <a:r>
              <a:rPr lang="en-US" sz="1200" kern="1200" dirty="0" smtClean="0">
                <a:solidFill>
                  <a:schemeClr val="tx1"/>
                </a:solidFill>
                <a:effectLst/>
                <a:latin typeface="Arial" charset="0"/>
                <a:ea typeface="+mn-ea"/>
                <a:cs typeface="+mn-cs"/>
              </a:rPr>
              <a:t> contrasted the experience of first movers and early followers and found that </a:t>
            </a:r>
            <a:r>
              <a:rPr lang="en-US" sz="1200" b="1" kern="1200" dirty="0" smtClean="0">
                <a:solidFill>
                  <a:schemeClr val="tx1"/>
                </a:solidFill>
                <a:effectLst/>
                <a:latin typeface="Arial" charset="0"/>
                <a:ea typeface="+mn-ea"/>
                <a:cs typeface="+mn-cs"/>
              </a:rPr>
              <a:t>first movers have higher failure rates </a:t>
            </a:r>
            <a:r>
              <a:rPr lang="en-US" sz="1200" kern="1200" dirty="0" smtClean="0">
                <a:solidFill>
                  <a:schemeClr val="tx1"/>
                </a:solidFill>
                <a:effectLst/>
                <a:latin typeface="Arial" charset="0"/>
                <a:ea typeface="+mn-ea"/>
                <a:cs typeface="+mn-cs"/>
              </a:rPr>
              <a:t>(47%) and</a:t>
            </a:r>
            <a:r>
              <a:rPr lang="en-US" sz="1200" b="1" kern="1200" dirty="0" smtClean="0">
                <a:solidFill>
                  <a:schemeClr val="tx1"/>
                </a:solidFill>
                <a:effectLst/>
                <a:latin typeface="Arial" charset="0"/>
                <a:ea typeface="+mn-ea"/>
                <a:cs typeface="+mn-cs"/>
              </a:rPr>
              <a:t> lower market shares than the early followers </a:t>
            </a:r>
            <a:r>
              <a:rPr lang="en-US" sz="1200" kern="1200" dirty="0" smtClean="0">
                <a:solidFill>
                  <a:schemeClr val="tx1"/>
                </a:solidFill>
                <a:effectLst/>
                <a:latin typeface="Arial" charset="0"/>
                <a:ea typeface="+mn-ea"/>
                <a:cs typeface="+mn-cs"/>
              </a:rPr>
              <a:t>(10% vs. 30%). </a:t>
            </a:r>
          </a:p>
          <a:p>
            <a:pPr lvl="0"/>
            <a:r>
              <a:rPr lang="en-US" sz="1200" kern="1200" dirty="0" smtClean="0">
                <a:solidFill>
                  <a:schemeClr val="tx1"/>
                </a:solidFill>
                <a:effectLst/>
                <a:latin typeface="Arial" charset="0"/>
                <a:ea typeface="+mn-ea"/>
                <a:cs typeface="+mn-cs"/>
              </a:rPr>
              <a:t>First movers earn </a:t>
            </a:r>
            <a:r>
              <a:rPr lang="en-US" sz="1200" b="1" kern="1200" dirty="0" smtClean="0">
                <a:solidFill>
                  <a:schemeClr val="tx1"/>
                </a:solidFill>
                <a:effectLst/>
                <a:latin typeface="Arial" charset="0"/>
                <a:ea typeface="+mn-ea"/>
                <a:cs typeface="+mn-cs"/>
              </a:rPr>
              <a:t>greater revenues</a:t>
            </a:r>
            <a:r>
              <a:rPr lang="en-US" sz="1200" kern="1200" dirty="0" smtClean="0">
                <a:solidFill>
                  <a:schemeClr val="tx1"/>
                </a:solidFill>
                <a:effectLst/>
                <a:latin typeface="Arial" charset="0"/>
                <a:ea typeface="+mn-ea"/>
                <a:cs typeface="+mn-cs"/>
              </a:rPr>
              <a:t> but also have </a:t>
            </a:r>
            <a:r>
              <a:rPr lang="en-US" sz="1200" b="1" kern="1200" dirty="0" smtClean="0">
                <a:solidFill>
                  <a:schemeClr val="tx1"/>
                </a:solidFill>
                <a:effectLst/>
                <a:latin typeface="Arial" charset="0"/>
                <a:ea typeface="+mn-ea"/>
                <a:cs typeface="+mn-cs"/>
              </a:rPr>
              <a:t>higher costs,</a:t>
            </a:r>
            <a:r>
              <a:rPr lang="en-US" sz="1200" kern="1200" dirty="0" smtClean="0">
                <a:solidFill>
                  <a:schemeClr val="tx1"/>
                </a:solidFill>
                <a:effectLst/>
                <a:latin typeface="Arial" charset="0"/>
                <a:ea typeface="+mn-ea"/>
                <a:cs typeface="+mn-cs"/>
              </a:rPr>
              <a:t> with the result that they earn </a:t>
            </a:r>
            <a:r>
              <a:rPr lang="en-US" sz="1200" b="1" kern="1200" dirty="0" smtClean="0">
                <a:solidFill>
                  <a:schemeClr val="tx1"/>
                </a:solidFill>
                <a:effectLst/>
                <a:latin typeface="Arial" charset="0"/>
                <a:ea typeface="+mn-ea"/>
                <a:cs typeface="+mn-cs"/>
              </a:rPr>
              <a:t>significantly lower profits </a:t>
            </a:r>
            <a:r>
              <a:rPr lang="en-US" sz="1200" kern="1200" dirty="0" smtClean="0">
                <a:solidFill>
                  <a:schemeClr val="tx1"/>
                </a:solidFill>
                <a:effectLst/>
                <a:latin typeface="Arial" charset="0"/>
                <a:ea typeface="+mn-ea"/>
                <a:cs typeface="+mn-cs"/>
              </a:rPr>
              <a:t>over time. The costs incurred by first movers that are nonexistent or greatly reduced for followers include expenditures on </a:t>
            </a:r>
            <a:r>
              <a:rPr lang="en-US" sz="1200" b="1" kern="1200" dirty="0" smtClean="0">
                <a:solidFill>
                  <a:schemeClr val="tx1"/>
                </a:solidFill>
                <a:effectLst/>
                <a:latin typeface="Arial" charset="0"/>
                <a:ea typeface="+mn-ea"/>
                <a:cs typeface="+mn-cs"/>
              </a:rPr>
              <a:t>R&amp;D</a:t>
            </a: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development of supply and distribution channels</a:t>
            </a: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development of enabling technologies</a:t>
            </a: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development of complementary goods and services</a:t>
            </a:r>
            <a:r>
              <a:rPr lang="en-US" sz="1200" kern="1200" dirty="0" smtClean="0">
                <a:solidFill>
                  <a:schemeClr val="tx1"/>
                </a:solidFill>
                <a:effectLst/>
                <a:latin typeface="Arial" charset="0"/>
                <a:ea typeface="+mn-ea"/>
                <a:cs typeface="+mn-cs"/>
              </a:rPr>
              <a:t> and </a:t>
            </a:r>
            <a:r>
              <a:rPr lang="en-US" sz="1200" b="1" kern="1200" dirty="0" smtClean="0">
                <a:solidFill>
                  <a:schemeClr val="tx1"/>
                </a:solidFill>
                <a:effectLst/>
                <a:latin typeface="Arial" charset="0"/>
                <a:ea typeface="+mn-ea"/>
                <a:cs typeface="+mn-cs"/>
              </a:rPr>
              <a:t>product trials</a:t>
            </a:r>
            <a:r>
              <a:rPr lang="en-US" sz="1200" kern="1200" dirty="0" smtClean="0">
                <a:solidFill>
                  <a:schemeClr val="tx1"/>
                </a:solidFill>
                <a:effectLst/>
                <a:latin typeface="Arial" charset="0"/>
                <a:ea typeface="+mn-ea"/>
                <a:cs typeface="+mn-cs"/>
              </a:rPr>
              <a:t> to determine what features consumers actually prefer. Later entrants can also adopt newer and more efficient production processes. </a:t>
            </a:r>
          </a:p>
          <a:p>
            <a:pPr lvl="0"/>
            <a:r>
              <a:rPr lang="en-US" sz="1200" b="1" kern="1200" dirty="0" smtClean="0">
                <a:solidFill>
                  <a:schemeClr val="tx1"/>
                </a:solidFill>
                <a:effectLst/>
                <a:latin typeface="Arial" charset="0"/>
                <a:ea typeface="+mn-ea"/>
                <a:cs typeface="+mn-cs"/>
              </a:rPr>
              <a:t>Research and Development Expenses </a:t>
            </a:r>
            <a:r>
              <a:rPr lang="en-US" sz="1200" b="0" kern="1200" dirty="0" smtClean="0">
                <a:solidFill>
                  <a:schemeClr val="tx1"/>
                </a:solidFill>
                <a:effectLst/>
                <a:latin typeface="Arial" charset="0"/>
                <a:ea typeface="+mn-ea"/>
                <a:cs typeface="+mn-cs"/>
              </a:rPr>
              <a:t>for the first mover are higher than those for later entrants because 1) their </a:t>
            </a:r>
            <a:r>
              <a:rPr lang="en-US" sz="1200" b="1" kern="1200" dirty="0" smtClean="0">
                <a:solidFill>
                  <a:schemeClr val="tx1"/>
                </a:solidFill>
                <a:effectLst/>
                <a:latin typeface="Arial" charset="0"/>
                <a:ea typeface="+mn-ea"/>
                <a:cs typeface="+mn-cs"/>
              </a:rPr>
              <a:t>exploration costs are higher</a:t>
            </a:r>
            <a:r>
              <a:rPr lang="en-US" sz="1200" b="0" kern="1200" dirty="0" smtClean="0">
                <a:solidFill>
                  <a:schemeClr val="tx1"/>
                </a:solidFill>
                <a:effectLst/>
                <a:latin typeface="Arial" charset="0"/>
                <a:ea typeface="+mn-ea"/>
                <a:cs typeface="+mn-cs"/>
              </a:rPr>
              <a:t> (they have to pay for research that did not result in a commercially viable product) and 2) they bear the cost of </a:t>
            </a:r>
            <a:r>
              <a:rPr lang="en-US" sz="1200" b="1" kern="1200" dirty="0" smtClean="0">
                <a:solidFill>
                  <a:schemeClr val="tx1"/>
                </a:solidFill>
                <a:effectLst/>
                <a:latin typeface="Arial" charset="0"/>
                <a:ea typeface="+mn-ea"/>
                <a:cs typeface="+mn-cs"/>
              </a:rPr>
              <a:t>developing production processes and complementary goods</a:t>
            </a:r>
            <a:r>
              <a:rPr lang="en-US" sz="1200" b="0" kern="1200" dirty="0" smtClean="0">
                <a:solidFill>
                  <a:schemeClr val="tx1"/>
                </a:solidFill>
                <a:effectLst/>
                <a:latin typeface="Arial" charset="0"/>
                <a:ea typeface="+mn-ea"/>
                <a:cs typeface="+mn-cs"/>
              </a:rPr>
              <a:t> later entrants can leverage without the usually very large upfront investment made by the first mover. </a:t>
            </a:r>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Undeveloped Supply and Distribution Channels</a:t>
            </a:r>
            <a:r>
              <a:rPr lang="en-US" sz="1200" b="0" kern="1200" dirty="0" smtClean="0">
                <a:solidFill>
                  <a:schemeClr val="tx1"/>
                </a:solidFill>
                <a:effectLst/>
                <a:latin typeface="Arial" charset="0"/>
                <a:ea typeface="+mn-ea"/>
                <a:cs typeface="+mn-cs"/>
              </a:rPr>
              <a:t> often characterize the situation faced by a first mover. A new-to-the-world technology often doesn’t have ready-made suppliers or distributors. The first mover then must either </a:t>
            </a:r>
            <a:r>
              <a:rPr lang="en-US" sz="1200" b="1" kern="1200" dirty="0" smtClean="0">
                <a:solidFill>
                  <a:schemeClr val="tx1"/>
                </a:solidFill>
                <a:effectLst/>
                <a:latin typeface="Arial" charset="0"/>
                <a:ea typeface="+mn-ea"/>
                <a:cs typeface="+mn-cs"/>
              </a:rPr>
              <a:t>develop </a:t>
            </a:r>
            <a:r>
              <a:rPr lang="en-US" sz="1200" b="0" kern="1200" dirty="0" smtClean="0">
                <a:solidFill>
                  <a:schemeClr val="tx1"/>
                </a:solidFill>
                <a:effectLst/>
                <a:latin typeface="Arial" charset="0"/>
                <a:ea typeface="+mn-ea"/>
                <a:cs typeface="+mn-cs"/>
              </a:rPr>
              <a:t>and produce its own supplies and distribution service, or</a:t>
            </a:r>
            <a:r>
              <a:rPr lang="en-US" sz="1200" b="1" kern="1200" dirty="0" smtClean="0">
                <a:solidFill>
                  <a:schemeClr val="tx1"/>
                </a:solidFill>
                <a:effectLst/>
                <a:latin typeface="Arial" charset="0"/>
                <a:ea typeface="+mn-ea"/>
                <a:cs typeface="+mn-cs"/>
              </a:rPr>
              <a:t> assist in the development </a:t>
            </a:r>
            <a:r>
              <a:rPr lang="en-US" sz="1200" b="0" kern="1200" dirty="0" smtClean="0">
                <a:solidFill>
                  <a:schemeClr val="tx1"/>
                </a:solidFill>
                <a:effectLst/>
                <a:latin typeface="Arial" charset="0"/>
                <a:ea typeface="+mn-ea"/>
                <a:cs typeface="+mn-cs"/>
              </a:rPr>
              <a:t>of supplier and developer markets</a:t>
            </a:r>
            <a:r>
              <a:rPr lang="en-US" sz="1200" b="1" kern="120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(e.g. DEKA’s development of the IBOT wheelchair required the firm to invent new ball bearings and develop a machine to produce the bearings).</a:t>
            </a:r>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Immature Enabling Technologies and Complements</a:t>
            </a:r>
            <a:r>
              <a:rPr lang="en-US" sz="1200" b="0" kern="1200" dirty="0" smtClean="0">
                <a:solidFill>
                  <a:schemeClr val="tx1"/>
                </a:solidFill>
                <a:effectLst/>
                <a:latin typeface="Arial" charset="0"/>
                <a:ea typeface="+mn-ea"/>
                <a:cs typeface="+mn-cs"/>
              </a:rPr>
              <a:t> also often characterize the situation faced by first movers. For example, </a:t>
            </a:r>
            <a:r>
              <a:rPr lang="en-US" sz="1200" b="1" kern="1200" dirty="0" smtClean="0">
                <a:solidFill>
                  <a:schemeClr val="tx1"/>
                </a:solidFill>
                <a:effectLst/>
                <a:latin typeface="Arial" charset="0"/>
                <a:ea typeface="+mn-ea"/>
                <a:cs typeface="+mn-cs"/>
              </a:rPr>
              <a:t>PDA </a:t>
            </a:r>
            <a:r>
              <a:rPr lang="en-US" sz="1200" b="0" kern="1200" dirty="0" smtClean="0">
                <a:solidFill>
                  <a:schemeClr val="tx1"/>
                </a:solidFill>
                <a:effectLst/>
                <a:latin typeface="Arial" charset="0"/>
                <a:ea typeface="+mn-ea"/>
                <a:cs typeface="+mn-cs"/>
              </a:rPr>
              <a:t>developers were reliant on the development of batteries and modems by other firms. Similarly, when complementary products are not readily available the </a:t>
            </a:r>
            <a:r>
              <a:rPr lang="en-US" sz="1200" b="1" kern="1200" dirty="0" smtClean="0">
                <a:solidFill>
                  <a:schemeClr val="tx1"/>
                </a:solidFill>
                <a:effectLst/>
                <a:latin typeface="Arial" charset="0"/>
                <a:ea typeface="+mn-ea"/>
                <a:cs typeface="+mn-cs"/>
              </a:rPr>
              <a:t>adoption rate of a technology is slowed</a:t>
            </a:r>
            <a:r>
              <a:rPr lang="en-US" sz="1200" b="0" kern="1200" dirty="0" smtClean="0">
                <a:solidFill>
                  <a:schemeClr val="tx1"/>
                </a:solidFill>
                <a:effectLst/>
                <a:latin typeface="Arial" charset="0"/>
                <a:ea typeface="+mn-ea"/>
                <a:cs typeface="+mn-cs"/>
              </a:rPr>
              <a:t> (see Chapter 4). </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pPr lvl="0"/>
            <a:r>
              <a:rPr lang="en-US" sz="1200" b="0" kern="1200" dirty="0" smtClean="0">
                <a:solidFill>
                  <a:schemeClr val="tx1"/>
                </a:solidFill>
                <a:effectLst/>
                <a:latin typeface="Arial" charset="0"/>
                <a:ea typeface="+mn-ea"/>
                <a:cs typeface="+mn-cs"/>
              </a:rPr>
              <a:t>This effect has occurred in the development of </a:t>
            </a:r>
            <a:r>
              <a:rPr lang="en-US" sz="1200" b="1" kern="1200" dirty="0" smtClean="0">
                <a:solidFill>
                  <a:schemeClr val="tx1"/>
                </a:solidFill>
                <a:effectLst/>
                <a:latin typeface="Arial" charset="0"/>
                <a:ea typeface="+mn-ea"/>
                <a:cs typeface="+mn-cs"/>
              </a:rPr>
              <a:t>hydrogen fuel cell</a:t>
            </a:r>
            <a:r>
              <a:rPr lang="en-US" sz="1200" b="0" kern="1200" dirty="0" smtClean="0">
                <a:solidFill>
                  <a:schemeClr val="tx1"/>
                </a:solidFill>
                <a:effectLst/>
                <a:latin typeface="Arial" charset="0"/>
                <a:ea typeface="+mn-ea"/>
                <a:cs typeface="+mn-cs"/>
              </a:rPr>
              <a:t> powered vehicles. Development of this alternative technology has been slowed because there is no ready way to refuel cars using the new technology (see the Theory in Action section in this chapter for more details). </a:t>
            </a:r>
            <a:endParaRPr lang="en-US" sz="1200" b="1"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Uncertainty Regarding Customer Requirements</a:t>
            </a:r>
            <a:r>
              <a:rPr lang="en-US" sz="1200" b="0" kern="1200" dirty="0" smtClean="0">
                <a:solidFill>
                  <a:schemeClr val="tx1"/>
                </a:solidFill>
                <a:effectLst/>
                <a:latin typeface="Arial" charset="0"/>
                <a:ea typeface="+mn-ea"/>
                <a:cs typeface="+mn-cs"/>
              </a:rPr>
              <a:t> can cause first movers to incur great </a:t>
            </a:r>
            <a:r>
              <a:rPr lang="en-US" sz="1200" b="1" kern="1200" dirty="0" smtClean="0">
                <a:solidFill>
                  <a:schemeClr val="tx1"/>
                </a:solidFill>
                <a:effectLst/>
                <a:latin typeface="Arial" charset="0"/>
                <a:ea typeface="+mn-ea"/>
                <a:cs typeface="+mn-cs"/>
              </a:rPr>
              <a:t>expense to learn </a:t>
            </a:r>
            <a:r>
              <a:rPr lang="en-US" sz="1200" b="0" kern="1200" dirty="0" smtClean="0">
                <a:solidFill>
                  <a:schemeClr val="tx1"/>
                </a:solidFill>
                <a:effectLst/>
                <a:latin typeface="Arial" charset="0"/>
                <a:ea typeface="+mn-ea"/>
                <a:cs typeface="+mn-cs"/>
              </a:rPr>
              <a:t>what customers want (market research may have little value when customers do not yet know how they will use the product) and are willing to pay for and </a:t>
            </a:r>
            <a:r>
              <a:rPr lang="en-US" sz="1200" b="1" kern="1200" dirty="0" smtClean="0">
                <a:solidFill>
                  <a:schemeClr val="tx1"/>
                </a:solidFill>
                <a:effectLst/>
                <a:latin typeface="Arial" charset="0"/>
                <a:ea typeface="+mn-ea"/>
                <a:cs typeface="+mn-cs"/>
              </a:rPr>
              <a:t>refine products</a:t>
            </a:r>
            <a:r>
              <a:rPr lang="en-US" sz="1200" b="0" kern="1200" dirty="0" smtClean="0">
                <a:solidFill>
                  <a:schemeClr val="tx1"/>
                </a:solidFill>
                <a:effectLst/>
                <a:latin typeface="Arial" charset="0"/>
                <a:ea typeface="+mn-ea"/>
                <a:cs typeface="+mn-cs"/>
              </a:rPr>
              <a:t> accordingly.</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pPr lvl="0"/>
            <a:r>
              <a:rPr lang="en-US" sz="1200" b="0" kern="1200" dirty="0" smtClean="0">
                <a:solidFill>
                  <a:schemeClr val="tx1"/>
                </a:solidFill>
                <a:effectLst/>
                <a:latin typeface="Arial" charset="0"/>
                <a:ea typeface="+mn-ea"/>
                <a:cs typeface="+mn-cs"/>
              </a:rPr>
              <a:t>For example, </a:t>
            </a:r>
            <a:r>
              <a:rPr lang="en-US" sz="1200" b="1" kern="1200" dirty="0" smtClean="0">
                <a:solidFill>
                  <a:schemeClr val="tx1"/>
                </a:solidFill>
                <a:effectLst/>
                <a:latin typeface="Arial" charset="0"/>
                <a:ea typeface="+mn-ea"/>
                <a:cs typeface="+mn-cs"/>
              </a:rPr>
              <a:t>Kodak </a:t>
            </a:r>
            <a:r>
              <a:rPr lang="en-US" sz="1200" b="0" kern="1200" dirty="0" smtClean="0">
                <a:solidFill>
                  <a:schemeClr val="tx1"/>
                </a:solidFill>
                <a:effectLst/>
                <a:latin typeface="Arial" charset="0"/>
                <a:ea typeface="+mn-ea"/>
                <a:cs typeface="+mn-cs"/>
              </a:rPr>
              <a:t>was the first to introduce the 8mm video camera in the late eighties but withdrew from the market due to a poor response from customers. As you know the story does not end well for Kodak. By the early 1990’s customers became more comfortable with the technology and Sony successfully entered this market leaving Kodak to play catch up or not reenter at all. This may have been a case where Kodak would have been better off by spending on </a:t>
            </a:r>
            <a:r>
              <a:rPr lang="en-US" sz="1200" b="1" kern="1200" dirty="0" smtClean="0">
                <a:solidFill>
                  <a:schemeClr val="tx1"/>
                </a:solidFill>
                <a:effectLst/>
                <a:latin typeface="Arial" charset="0"/>
                <a:ea typeface="+mn-ea"/>
                <a:cs typeface="+mn-cs"/>
              </a:rPr>
              <a:t>customer education efforts</a:t>
            </a:r>
            <a:r>
              <a:rPr lang="en-US" sz="1200" b="0" kern="1200" dirty="0" smtClean="0">
                <a:solidFill>
                  <a:schemeClr val="tx1"/>
                </a:solidFill>
                <a:effectLst/>
                <a:latin typeface="Arial" charset="0"/>
                <a:ea typeface="+mn-ea"/>
                <a:cs typeface="+mn-cs"/>
              </a:rPr>
              <a:t>.</a:t>
            </a:r>
            <a:endParaRPr lang="en-US" sz="1200" b="1" kern="1200" dirty="0" smtClean="0">
              <a:solidFill>
                <a:schemeClr val="tx1"/>
              </a:solidFill>
              <a:effectLst/>
              <a:latin typeface="Arial" charset="0"/>
              <a:ea typeface="+mn-ea"/>
              <a:cs typeface="+mn-cs"/>
            </a:endParaRPr>
          </a:p>
          <a:p>
            <a:pPr lvl="0"/>
            <a:endParaRPr lang="en-US" sz="1200" b="1" kern="1200" dirty="0" smtClean="0">
              <a:solidFill>
                <a:schemeClr val="tx1"/>
              </a:solidFill>
              <a:effectLst/>
              <a:latin typeface="Arial" charset="0"/>
              <a:ea typeface="+mn-ea"/>
              <a:cs typeface="+mn-cs"/>
            </a:endParaRPr>
          </a:p>
          <a:p>
            <a:endParaRPr lang="en-US" dirty="0"/>
          </a:p>
        </p:txBody>
      </p:sp>
      <p:sp>
        <p:nvSpPr>
          <p:cNvPr id="4096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36305DF-B193-457F-A881-359365A3C689}" type="slidenum">
              <a:rPr lang="en-US" sz="1200"/>
              <a:pPr algn="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2BC2EC6-FF10-4897-B7FA-95CE38105B6A}" type="slidenum">
              <a:rPr lang="en-US"/>
              <a:pPr/>
              <a:t>4</a:t>
            </a:fld>
            <a:endParaRPr lang="en-US"/>
          </a:p>
        </p:txBody>
      </p:sp>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So why does the belief in first mover advantages persist?</a:t>
            </a:r>
            <a:r>
              <a:rPr lang="en-US" sz="1200" kern="1200" dirty="0" smtClean="0">
                <a:solidFill>
                  <a:schemeClr val="tx1"/>
                </a:solidFill>
                <a:effectLst/>
                <a:latin typeface="Arial" charset="0"/>
                <a:ea typeface="+mn-ea"/>
                <a:cs typeface="+mn-cs"/>
              </a:rPr>
              <a:t> First because there have been successful first movers and second because the market has, in many cases, </a:t>
            </a:r>
            <a:r>
              <a:rPr lang="en-US" sz="1200" b="1" kern="1200" dirty="0" smtClean="0">
                <a:solidFill>
                  <a:schemeClr val="tx1"/>
                </a:solidFill>
                <a:effectLst/>
                <a:latin typeface="Arial" charset="0"/>
                <a:ea typeface="+mn-ea"/>
                <a:cs typeface="+mn-cs"/>
              </a:rPr>
              <a:t>misidentified</a:t>
            </a:r>
            <a:r>
              <a:rPr lang="en-US" sz="1200" kern="1200" dirty="0" smtClean="0">
                <a:solidFill>
                  <a:schemeClr val="tx1"/>
                </a:solidFill>
                <a:effectLst/>
                <a:latin typeface="Arial" charset="0"/>
                <a:ea typeface="+mn-ea"/>
                <a:cs typeface="+mn-cs"/>
              </a:rPr>
              <a:t> the first mover (e.g. P&amp;G was not the first mover in the disposable diaper market but because they are the market leader many think they were. P&amp;G entered 30 years after </a:t>
            </a:r>
            <a:r>
              <a:rPr lang="en-US" sz="1200" kern="1200" dirty="0" err="1" smtClean="0">
                <a:solidFill>
                  <a:schemeClr val="tx1"/>
                </a:solidFill>
                <a:effectLst/>
                <a:latin typeface="Arial" charset="0"/>
                <a:ea typeface="+mn-ea"/>
                <a:cs typeface="+mn-cs"/>
              </a:rPr>
              <a:t>Chux</a:t>
            </a:r>
            <a:r>
              <a:rPr lang="en-US" sz="1200" kern="1200" dirty="0" smtClean="0">
                <a:solidFill>
                  <a:schemeClr val="tx1"/>
                </a:solidFill>
                <a:effectLst/>
                <a:latin typeface="Arial" charset="0"/>
                <a:ea typeface="+mn-ea"/>
                <a:cs typeface="+mn-cs"/>
              </a:rPr>
              <a:t>). </a:t>
            </a:r>
          </a:p>
          <a:p>
            <a:endParaRPr lang="en-US" dirty="0"/>
          </a:p>
        </p:txBody>
      </p:sp>
      <p:sp>
        <p:nvSpPr>
          <p:cNvPr id="4301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36F67FE-38B8-4335-8D00-E8DF28D85996}" type="slidenum">
              <a:rPr lang="en-US" sz="1200"/>
              <a:pPr algn="r"/>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6A47D13-78E7-45DD-B53E-AC4E87E0B6C1}" type="slidenum">
              <a:rPr lang="en-US"/>
              <a:pPr/>
              <a:t>5</a:t>
            </a:fld>
            <a:endParaRPr lang="en-US"/>
          </a:p>
        </p:txBody>
      </p:sp>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p:txBody>
          <a:bodyPr/>
          <a:lstStyle/>
          <a:p>
            <a:endParaRPr lang="en-US" dirty="0"/>
          </a:p>
        </p:txBody>
      </p:sp>
      <p:sp>
        <p:nvSpPr>
          <p:cNvPr id="4506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D902820-C29D-454A-B3AA-483AC99C34FD}" type="slidenum">
              <a:rPr lang="en-US" sz="1200"/>
              <a:pPr algn="r"/>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8BC71FF-455D-41A4-A7E9-8C0073BD914D}" type="slidenum">
              <a:rPr lang="en-US"/>
              <a:pPr/>
              <a:t>6</a:t>
            </a:fld>
            <a:endParaRPr lang="en-US"/>
          </a:p>
        </p:txBody>
      </p:sp>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How does a firm decide whether to pioneer a technology category or wait until while others do?</a:t>
            </a:r>
            <a:r>
              <a:rPr lang="en-US" sz="1200" kern="1200" dirty="0" smtClean="0">
                <a:solidFill>
                  <a:schemeClr val="tx1"/>
                </a:solidFill>
                <a:effectLst/>
                <a:latin typeface="Arial" charset="0"/>
                <a:ea typeface="+mn-ea"/>
                <a:cs typeface="+mn-cs"/>
              </a:rPr>
              <a:t> The answer depends on several factors including </a:t>
            </a:r>
            <a:r>
              <a:rPr lang="en-US" sz="1200" b="1" kern="1200" dirty="0" smtClean="0">
                <a:solidFill>
                  <a:schemeClr val="tx1"/>
                </a:solidFill>
                <a:effectLst/>
                <a:latin typeface="Arial" charset="0"/>
                <a:ea typeface="+mn-ea"/>
                <a:cs typeface="+mn-cs"/>
              </a:rPr>
              <a:t>customer certainty</a:t>
            </a:r>
            <a:r>
              <a:rPr lang="en-US" sz="1200" kern="1200" dirty="0" smtClean="0">
                <a:solidFill>
                  <a:schemeClr val="tx1"/>
                </a:solidFill>
                <a:effectLst/>
                <a:latin typeface="Arial" charset="0"/>
                <a:ea typeface="+mn-ea"/>
                <a:cs typeface="+mn-cs"/>
              </a:rPr>
              <a:t>, the </a:t>
            </a:r>
            <a:r>
              <a:rPr lang="en-US" sz="1200" b="1" kern="1200" dirty="0" smtClean="0">
                <a:solidFill>
                  <a:schemeClr val="tx1"/>
                </a:solidFill>
                <a:effectLst/>
                <a:latin typeface="Arial" charset="0"/>
                <a:ea typeface="+mn-ea"/>
                <a:cs typeface="+mn-cs"/>
              </a:rPr>
              <a:t>margin of improvement</a:t>
            </a:r>
            <a:r>
              <a:rPr lang="en-US" sz="1200" kern="1200" dirty="0" smtClean="0">
                <a:solidFill>
                  <a:schemeClr val="tx1"/>
                </a:solidFill>
                <a:effectLst/>
                <a:latin typeface="Arial" charset="0"/>
                <a:ea typeface="+mn-ea"/>
                <a:cs typeface="+mn-cs"/>
              </a:rPr>
              <a:t> offered by the new technology, the </a:t>
            </a:r>
            <a:r>
              <a:rPr lang="en-US" sz="1200" b="1" kern="1200" dirty="0" smtClean="0">
                <a:solidFill>
                  <a:schemeClr val="tx1"/>
                </a:solidFill>
                <a:effectLst/>
                <a:latin typeface="Arial" charset="0"/>
                <a:ea typeface="+mn-ea"/>
                <a:cs typeface="+mn-cs"/>
              </a:rPr>
              <a:t>state of enabling technologies</a:t>
            </a: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and complementary goods</a:t>
            </a:r>
            <a:r>
              <a:rPr lang="en-US" sz="1200" kern="1200" dirty="0" smtClean="0">
                <a:solidFill>
                  <a:schemeClr val="tx1"/>
                </a:solidFill>
                <a:effectLst/>
                <a:latin typeface="Arial" charset="0"/>
                <a:ea typeface="+mn-ea"/>
                <a:cs typeface="+mn-cs"/>
              </a:rPr>
              <a:t>, the </a:t>
            </a:r>
            <a:r>
              <a:rPr lang="en-US" sz="1200" b="1" kern="1200" dirty="0" smtClean="0">
                <a:solidFill>
                  <a:schemeClr val="tx1"/>
                </a:solidFill>
                <a:effectLst/>
                <a:latin typeface="Arial" charset="0"/>
                <a:ea typeface="+mn-ea"/>
                <a:cs typeface="+mn-cs"/>
              </a:rPr>
              <a:t>threat of competitive entry</a:t>
            </a:r>
            <a:r>
              <a:rPr lang="en-US" sz="1200" kern="1200" dirty="0" smtClean="0">
                <a:solidFill>
                  <a:schemeClr val="tx1"/>
                </a:solidFill>
                <a:effectLst/>
                <a:latin typeface="Arial" charset="0"/>
                <a:ea typeface="+mn-ea"/>
                <a:cs typeface="+mn-cs"/>
              </a:rPr>
              <a:t>, the degree to which the industry exhibits </a:t>
            </a:r>
            <a:r>
              <a:rPr lang="en-US" sz="1200" b="1" kern="1200" dirty="0" smtClean="0">
                <a:solidFill>
                  <a:schemeClr val="tx1"/>
                </a:solidFill>
                <a:effectLst/>
                <a:latin typeface="Arial" charset="0"/>
                <a:ea typeface="+mn-ea"/>
                <a:cs typeface="+mn-cs"/>
              </a:rPr>
              <a:t>increasing returns</a:t>
            </a:r>
            <a:r>
              <a:rPr lang="en-US" sz="1200" kern="1200" dirty="0" smtClean="0">
                <a:solidFill>
                  <a:schemeClr val="tx1"/>
                </a:solidFill>
                <a:effectLst/>
                <a:latin typeface="Arial" charset="0"/>
                <a:ea typeface="+mn-ea"/>
                <a:cs typeface="+mn-cs"/>
              </a:rPr>
              <a:t>, and the </a:t>
            </a:r>
            <a:r>
              <a:rPr lang="en-US" sz="1200" b="1" kern="1200" dirty="0" smtClean="0">
                <a:solidFill>
                  <a:schemeClr val="tx1"/>
                </a:solidFill>
                <a:effectLst/>
                <a:latin typeface="Arial" charset="0"/>
                <a:ea typeface="+mn-ea"/>
                <a:cs typeface="+mn-cs"/>
              </a:rPr>
              <a:t>firm's resources</a:t>
            </a:r>
            <a:r>
              <a:rPr lang="en-US" sz="1200" kern="1200" dirty="0" smtClean="0">
                <a:solidFill>
                  <a:schemeClr val="tx1"/>
                </a:solidFill>
                <a:effectLst/>
                <a:latin typeface="Arial" charset="0"/>
                <a:ea typeface="+mn-ea"/>
                <a:cs typeface="+mn-cs"/>
              </a:rPr>
              <a:t>. </a:t>
            </a:r>
          </a:p>
          <a:p>
            <a:endParaRPr lang="en-US" b="1" dirty="0" smtClean="0"/>
          </a:p>
          <a:p>
            <a:pPr lvl="1"/>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How certain are customer preferences? </a:t>
            </a:r>
            <a:r>
              <a:rPr lang="en-US" sz="1200" kern="1200" dirty="0" smtClean="0">
                <a:solidFill>
                  <a:schemeClr val="tx1"/>
                </a:solidFill>
                <a:effectLst/>
                <a:latin typeface="Arial" charset="0"/>
                <a:ea typeface="+mn-ea"/>
                <a:cs typeface="+mn-cs"/>
              </a:rPr>
              <a:t>More certain customer preferences favor early entry. Both companies and</a:t>
            </a:r>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consumers </a:t>
            </a:r>
            <a:r>
              <a:rPr lang="en-US" sz="1200" b="1" kern="1200" dirty="0" smtClean="0">
                <a:solidFill>
                  <a:schemeClr val="tx1"/>
                </a:solidFill>
                <a:effectLst/>
                <a:latin typeface="Arial" charset="0"/>
                <a:ea typeface="+mn-ea"/>
                <a:cs typeface="+mn-cs"/>
              </a:rPr>
              <a:t>learn </a:t>
            </a:r>
            <a:r>
              <a:rPr lang="en-US" sz="1200" kern="1200" dirty="0" smtClean="0">
                <a:solidFill>
                  <a:schemeClr val="tx1"/>
                </a:solidFill>
                <a:effectLst/>
                <a:latin typeface="Arial" charset="0"/>
                <a:ea typeface="+mn-ea"/>
                <a:cs typeface="+mn-cs"/>
              </a:rPr>
              <a:t>which features create the most value as they gain experience with the product (there are exceptions such as drug development targeting certain diseases or symptoms where the customer requirements are clear from the outset). </a:t>
            </a:r>
            <a:r>
              <a:rPr lang="en-US" sz="1200" b="1" kern="1200" dirty="0" smtClean="0">
                <a:solidFill>
                  <a:schemeClr val="tx1"/>
                </a:solidFill>
                <a:effectLst/>
                <a:latin typeface="Arial" charset="0"/>
                <a:ea typeface="+mn-ea"/>
                <a:cs typeface="+mn-cs"/>
              </a:rPr>
              <a:t>Features initially thought to be important may not be</a:t>
            </a:r>
            <a:r>
              <a:rPr lang="en-US" sz="1200" kern="1200" dirty="0" smtClean="0">
                <a:solidFill>
                  <a:schemeClr val="tx1"/>
                </a:solidFill>
                <a:effectLst/>
                <a:latin typeface="Arial" charset="0"/>
                <a:ea typeface="+mn-ea"/>
                <a:cs typeface="+mn-cs"/>
              </a:rPr>
              <a:t> (e.g. exciting graphics and sounds were initially thought to be needed to establish an e-commerce presence) and </a:t>
            </a:r>
            <a:r>
              <a:rPr lang="en-US" sz="1200" b="1" kern="1200" dirty="0" smtClean="0">
                <a:solidFill>
                  <a:schemeClr val="tx1"/>
                </a:solidFill>
                <a:effectLst/>
                <a:latin typeface="Arial" charset="0"/>
                <a:ea typeface="+mn-ea"/>
                <a:cs typeface="+mn-cs"/>
              </a:rPr>
              <a:t>features initially thought to be unnecessary or not as important turn out to be important</a:t>
            </a:r>
            <a:r>
              <a:rPr lang="en-US" sz="1200" kern="1200" dirty="0" smtClean="0">
                <a:solidFill>
                  <a:schemeClr val="tx1"/>
                </a:solidFill>
                <a:effectLst/>
                <a:latin typeface="Arial" charset="0"/>
                <a:ea typeface="+mn-ea"/>
                <a:cs typeface="+mn-cs"/>
              </a:rPr>
              <a:t> to customers (e.g. Sony’s Playstation2 console included the ability to play music CDs or DVDs that Sony thought was of secondary importance to the functionality supporting game playing.  As it turned out some consumers purchased the console for the CD and DVD functions and purchased only a few games. This was bad news for Sony because consoles are sold at or near cost to increase adoption and profits are derived from game sales).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How much of a margin of improvement does the innovation provide over previous technologies</a:t>
            </a:r>
            <a:r>
              <a:rPr lang="en-US" sz="1200" kern="1200" dirty="0" smtClean="0">
                <a:solidFill>
                  <a:schemeClr val="tx1"/>
                </a:solidFill>
                <a:effectLst/>
                <a:latin typeface="Arial" charset="0"/>
                <a:ea typeface="+mn-ea"/>
                <a:cs typeface="+mn-cs"/>
              </a:rPr>
              <a:t>?  The higher the improvement the more likely a firm is going to be successful entering early because the product will more rapidly gain customer acceptance. </a:t>
            </a:r>
          </a:p>
          <a:p>
            <a:pPr lvl="0"/>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Does the innovation require enabling technologies, and are they sufficiently mature? </a:t>
            </a:r>
            <a:r>
              <a:rPr lang="en-US" sz="1200" kern="1200" dirty="0" smtClean="0">
                <a:solidFill>
                  <a:schemeClr val="tx1"/>
                </a:solidFill>
                <a:effectLst/>
                <a:latin typeface="Arial" charset="0"/>
                <a:ea typeface="+mn-ea"/>
                <a:cs typeface="+mn-cs"/>
              </a:rPr>
              <a:t>Readily available enabling technologies facilitate early entry and vice versa. </a:t>
            </a:r>
          </a:p>
          <a:p>
            <a:endParaRPr lang="en-US" b="1" dirty="0"/>
          </a:p>
        </p:txBody>
      </p:sp>
      <p:sp>
        <p:nvSpPr>
          <p:cNvPr id="4710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C3828A3-A708-417F-8C9E-0E41273AE9A9}" type="slidenum">
              <a:rPr lang="en-US" sz="1200"/>
              <a:pPr algn="r"/>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60C5868-D27D-417D-841A-CB93DCF54B74}" type="slidenum">
              <a:rPr lang="en-US"/>
              <a:pPr/>
              <a:t>7</a:t>
            </a:fld>
            <a:endParaRPr lang="en-US"/>
          </a:p>
        </p:txBody>
      </p:sp>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Do complementary goods influence the value of the innovation, and are they sufficiently available?  </a:t>
            </a:r>
            <a:r>
              <a:rPr lang="en-US" sz="1200" kern="1200" dirty="0" smtClean="0">
                <a:solidFill>
                  <a:schemeClr val="tx1"/>
                </a:solidFill>
                <a:effectLst/>
                <a:latin typeface="Arial" charset="0"/>
                <a:ea typeface="+mn-ea"/>
                <a:cs typeface="+mn-cs"/>
              </a:rPr>
              <a:t>If the firm's innovation requires complementary goods that are not available on the market and the firm is unable to develop those complements, successful early entry is unlikely.</a:t>
            </a:r>
          </a:p>
          <a:p>
            <a:pPr lvl="0"/>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How high is the threat of competitive entry? Entry barriers</a:t>
            </a:r>
            <a:r>
              <a:rPr lang="en-US" sz="1200" kern="1200" dirty="0" smtClean="0">
                <a:solidFill>
                  <a:schemeClr val="tx1"/>
                </a:solidFill>
                <a:effectLst/>
                <a:latin typeface="Arial" charset="0"/>
                <a:ea typeface="+mn-ea"/>
                <a:cs typeface="+mn-cs"/>
              </a:rPr>
              <a:t> and the </a:t>
            </a:r>
            <a:r>
              <a:rPr lang="en-US" sz="1200" b="1" kern="1200" dirty="0" smtClean="0">
                <a:solidFill>
                  <a:schemeClr val="tx1"/>
                </a:solidFill>
                <a:effectLst/>
                <a:latin typeface="Arial" charset="0"/>
                <a:ea typeface="+mn-ea"/>
                <a:cs typeface="+mn-cs"/>
              </a:rPr>
              <a:t>profit potential</a:t>
            </a:r>
            <a:r>
              <a:rPr lang="en-US" sz="1200" kern="1200" dirty="0" smtClean="0">
                <a:solidFill>
                  <a:schemeClr val="tx1"/>
                </a:solidFill>
                <a:effectLst/>
                <a:latin typeface="Arial" charset="0"/>
                <a:ea typeface="+mn-ea"/>
                <a:cs typeface="+mn-cs"/>
              </a:rPr>
              <a:t> of the technology (i.e. high margins) both play a role in assessing the threat of competitive entry.</a:t>
            </a:r>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High entry barriers enable a firm to delay entry. But if a firm delays entry when entry barriers are low and the value of the technology is high they are likely to face a very competitive situation when they do enter.  </a:t>
            </a:r>
          </a:p>
          <a:p>
            <a:pPr lvl="0"/>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Is the industry likely to experience increasing returns to adoption? </a:t>
            </a:r>
            <a:r>
              <a:rPr lang="en-US" sz="1200" kern="1200" dirty="0" smtClean="0">
                <a:solidFill>
                  <a:schemeClr val="tx1"/>
                </a:solidFill>
                <a:effectLst/>
                <a:latin typeface="Arial" charset="0"/>
                <a:ea typeface="+mn-ea"/>
                <a:cs typeface="+mn-cs"/>
              </a:rPr>
              <a:t>Early entry is advisable if an industry is likely to experience increasing returns to adoption. If a competitor enters earlier and builds a large installed base it may be very difficult to get consumers to switch products (especially if the competitor’s technology has been established as the dominant design).  </a:t>
            </a:r>
          </a:p>
          <a:p>
            <a:endParaRPr lang="en-US" dirty="0"/>
          </a:p>
        </p:txBody>
      </p:sp>
      <p:sp>
        <p:nvSpPr>
          <p:cNvPr id="491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88E02790-CB6E-4CD8-B4D1-0BD31C1E8387}" type="slidenum">
              <a:rPr lang="en-US" sz="1200"/>
              <a:pPr algn="r"/>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B1CBB3F-7CBB-4FDB-B13A-16A397863068}" type="slidenum">
              <a:rPr lang="en-US"/>
              <a:pPr/>
              <a:t>8</a:t>
            </a:fld>
            <a:endParaRPr lang="en-US"/>
          </a:p>
        </p:txBody>
      </p:sp>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p:txBody>
          <a:bodyPr/>
          <a:lstStyle/>
          <a:p>
            <a:pPr lvl="0"/>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Can the firm withstand early losses? </a:t>
            </a:r>
            <a:r>
              <a:rPr lang="en-US" sz="1200" kern="1200" dirty="0" smtClean="0">
                <a:solidFill>
                  <a:schemeClr val="tx1"/>
                </a:solidFill>
                <a:effectLst/>
                <a:latin typeface="Arial" charset="0"/>
                <a:ea typeface="+mn-ea"/>
                <a:cs typeface="+mn-cs"/>
              </a:rPr>
              <a:t>To avoid the situation Momenta experienced in the PDA industry companies must have deep pockets. Large capital reserves enable a firm to weather long periods of market confusion and low sales. On the other hand these same resources can also enable a firm to enter later because they can more easily catch up (e.g. Nestle was able to leverage its brand name and strong capital position to overtake General Food’s Maxim as a late entrant). </a:t>
            </a:r>
          </a:p>
          <a:p>
            <a:pPr lvl="0"/>
            <a:r>
              <a:rPr lang="en-US" sz="1200" b="1" kern="1200" dirty="0" smtClean="0">
                <a:solidFill>
                  <a:schemeClr val="tx1"/>
                </a:solidFill>
                <a:effectLst/>
                <a:latin typeface="Arial" charset="0"/>
                <a:ea typeface="+mn-ea"/>
                <a:cs typeface="+mn-cs"/>
              </a:rPr>
              <a:t>Does the firm have resources to accelerate market acceptance? </a:t>
            </a:r>
            <a:r>
              <a:rPr lang="en-US" sz="1200" kern="1200" dirty="0" smtClean="0">
                <a:solidFill>
                  <a:schemeClr val="tx1"/>
                </a:solidFill>
                <a:effectLst/>
                <a:latin typeface="Arial" charset="0"/>
                <a:ea typeface="+mn-ea"/>
                <a:cs typeface="+mn-cs"/>
              </a:rPr>
              <a:t>If a firm can invest in market education, supplier and distributor development, and can sponsor the development of complementary goods and services then it is more likely to be successful with early entry than a firm that cannot underwrite these kinds of efforts. </a:t>
            </a:r>
          </a:p>
          <a:p>
            <a:pPr lvl="0"/>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Is the firm's reputation likely to reduce the uncertainty of customers, suppliers, and distributors?</a:t>
            </a:r>
            <a:r>
              <a:rPr lang="en-US" sz="1200" kern="1200" dirty="0" smtClean="0">
                <a:solidFill>
                  <a:schemeClr val="tx1"/>
                </a:solidFill>
                <a:effectLst/>
                <a:latin typeface="Arial" charset="0"/>
                <a:ea typeface="+mn-ea"/>
                <a:cs typeface="+mn-cs"/>
              </a:rPr>
              <a:t> The positive effects of a strong reputation can improve the chances of successful early entry by reducing consumer uncertainty with regard to the utility of the new technology and its quality. In addition, a firm that is thought to be a technological leader is also more able to attract suppliers and distributors (e.g. Microsoft’s announcement that it would enter the personal digital assistant market caused many distributors to wait for Microsoft’s product). </a:t>
            </a:r>
            <a:endParaRPr lang="en-US" sz="1200" kern="1200" dirty="0">
              <a:solidFill>
                <a:schemeClr val="tx1"/>
              </a:solidFill>
              <a:effectLst/>
              <a:latin typeface="Arial" charset="0"/>
              <a:ea typeface="+mn-ea"/>
              <a:cs typeface="+mn-cs"/>
            </a:endParaRPr>
          </a:p>
        </p:txBody>
      </p:sp>
      <p:sp>
        <p:nvSpPr>
          <p:cNvPr id="512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8FAB8625-0D27-4B30-AF78-454F3B941AB3}" type="slidenum">
              <a:rPr lang="en-US" sz="1200"/>
              <a:pPr algn="r"/>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8969567-883E-4AFA-A20C-253B7B7A284A}" type="slidenum">
              <a:rPr lang="en-US"/>
              <a:pPr/>
              <a:t>9</a:t>
            </a:fld>
            <a:endParaRPr lang="en-US"/>
          </a:p>
        </p:txBody>
      </p:sp>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Will Mitchell asked a slightly different question in his research. He studied when </a:t>
            </a:r>
            <a:r>
              <a:rPr lang="en-US" sz="1200" b="1" kern="1200" dirty="0" smtClean="0">
                <a:solidFill>
                  <a:schemeClr val="tx1"/>
                </a:solidFill>
                <a:effectLst/>
                <a:latin typeface="Arial" charset="0"/>
                <a:ea typeface="+mn-ea"/>
                <a:cs typeface="+mn-cs"/>
              </a:rPr>
              <a:t>incumbent firms</a:t>
            </a:r>
            <a:r>
              <a:rPr lang="en-US" sz="1200" kern="1200" dirty="0" smtClean="0">
                <a:solidFill>
                  <a:schemeClr val="tx1"/>
                </a:solidFill>
                <a:effectLst/>
                <a:latin typeface="Arial" charset="0"/>
                <a:ea typeface="+mn-ea"/>
                <a:cs typeface="+mn-cs"/>
              </a:rPr>
              <a:t> in an industry enter an </a:t>
            </a:r>
            <a:r>
              <a:rPr lang="en-US" sz="1200" b="1" kern="1200" dirty="0" smtClean="0">
                <a:solidFill>
                  <a:schemeClr val="tx1"/>
                </a:solidFill>
                <a:effectLst/>
                <a:latin typeface="Arial" charset="0"/>
                <a:ea typeface="+mn-ea"/>
                <a:cs typeface="+mn-cs"/>
              </a:rPr>
              <a:t>emerging subfield</a:t>
            </a:r>
            <a:r>
              <a:rPr lang="en-US" sz="1200" kern="1200" dirty="0" smtClean="0">
                <a:solidFill>
                  <a:schemeClr val="tx1"/>
                </a:solidFill>
                <a:effectLst/>
                <a:latin typeface="Arial" charset="0"/>
                <a:ea typeface="+mn-ea"/>
                <a:cs typeface="+mn-cs"/>
              </a:rPr>
              <a:t>. He found that firms with </a:t>
            </a:r>
            <a:r>
              <a:rPr lang="en-US" sz="1200" b="1" kern="1200" dirty="0" smtClean="0">
                <a:solidFill>
                  <a:schemeClr val="tx1"/>
                </a:solidFill>
                <a:effectLst/>
                <a:latin typeface="Arial" charset="0"/>
                <a:ea typeface="+mn-ea"/>
                <a:cs typeface="+mn-cs"/>
              </a:rPr>
              <a:t>specialized assets</a:t>
            </a:r>
            <a:r>
              <a:rPr lang="en-US" sz="1200" kern="1200" dirty="0" smtClean="0">
                <a:solidFill>
                  <a:schemeClr val="tx1"/>
                </a:solidFill>
                <a:effectLst/>
                <a:latin typeface="Arial" charset="0"/>
                <a:ea typeface="+mn-ea"/>
                <a:cs typeface="+mn-cs"/>
              </a:rPr>
              <a:t> applicable to the new subfield and firms with products that were threatened by the new products firms were likely to enter early. He also found that incumbents would enter even earlier if core products were threatened and there were several potential rivals that could also enter.</a:t>
            </a:r>
          </a:p>
          <a:p>
            <a:endParaRPr lang="en-US" dirty="0"/>
          </a:p>
        </p:txBody>
      </p:sp>
      <p:sp>
        <p:nvSpPr>
          <p:cNvPr id="532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5FC76BA-8D73-42A5-BA6F-ED04E8992745}" type="slidenum">
              <a:rPr lang="en-US" sz="1200"/>
              <a:pPr algn="r"/>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5FEBD94-80BE-448E-868E-4BED75A759C5}" type="slidenum">
              <a:rPr lang="en-US"/>
              <a:pPr/>
              <a:t>10</a:t>
            </a:fld>
            <a:endParaRPr lang="en-US"/>
          </a:p>
        </p:txBody>
      </p:sp>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Up to this point we have assumed that entry timing is a </a:t>
            </a:r>
            <a:r>
              <a:rPr lang="en-US" sz="1200" b="1" kern="1200" dirty="0" smtClean="0">
                <a:solidFill>
                  <a:schemeClr val="tx1"/>
                </a:solidFill>
                <a:effectLst/>
                <a:latin typeface="Arial" charset="0"/>
                <a:ea typeface="+mn-ea"/>
                <a:cs typeface="+mn-cs"/>
              </a:rPr>
              <a:t>choice</a:t>
            </a:r>
            <a:r>
              <a:rPr lang="en-US" sz="1200" kern="1200" dirty="0" smtClean="0">
                <a:solidFill>
                  <a:schemeClr val="tx1"/>
                </a:solidFill>
                <a:effectLst/>
                <a:latin typeface="Arial" charset="0"/>
                <a:ea typeface="+mn-ea"/>
                <a:cs typeface="+mn-cs"/>
              </a:rPr>
              <a:t> that a firm makes. This is only true when the firm is </a:t>
            </a:r>
            <a:r>
              <a:rPr lang="en-US" sz="1200" b="1" kern="1200" dirty="0" smtClean="0">
                <a:solidFill>
                  <a:schemeClr val="tx1"/>
                </a:solidFill>
                <a:effectLst/>
                <a:latin typeface="Arial" charset="0"/>
                <a:ea typeface="+mn-ea"/>
                <a:cs typeface="+mn-cs"/>
              </a:rPr>
              <a:t>capable of producing the technology at any point</a:t>
            </a:r>
            <a:r>
              <a:rPr lang="en-US" sz="1200" kern="1200" dirty="0" smtClean="0">
                <a:solidFill>
                  <a:schemeClr val="tx1"/>
                </a:solidFill>
                <a:effectLst/>
                <a:latin typeface="Arial" charset="0"/>
                <a:ea typeface="+mn-ea"/>
                <a:cs typeface="+mn-cs"/>
              </a:rPr>
              <a:t> in the relevant timeframe (i.e. the firm has or can quickly acquire the necessary core capabilities) and/or the firm has a </a:t>
            </a:r>
            <a:r>
              <a:rPr lang="en-US" sz="1200" b="1" kern="1200" dirty="0" smtClean="0">
                <a:solidFill>
                  <a:schemeClr val="tx1"/>
                </a:solidFill>
                <a:effectLst/>
                <a:latin typeface="Arial" charset="0"/>
                <a:ea typeface="+mn-ea"/>
                <a:cs typeface="+mn-cs"/>
              </a:rPr>
              <a:t>fast-cycle development processes </a:t>
            </a:r>
            <a:r>
              <a:rPr lang="en-US" sz="1200" kern="1200" dirty="0" smtClean="0">
                <a:solidFill>
                  <a:schemeClr val="tx1"/>
                </a:solidFill>
                <a:effectLst/>
                <a:latin typeface="Arial" charset="0"/>
                <a:ea typeface="+mn-ea"/>
                <a:cs typeface="+mn-cs"/>
              </a:rPr>
              <a:t>(e.g. using strategic alliances, cross-functional new product teams, parallel development, etc.). </a:t>
            </a:r>
          </a:p>
          <a:p>
            <a:endParaRPr lang="en-US" dirty="0"/>
          </a:p>
        </p:txBody>
      </p:sp>
      <p:sp>
        <p:nvSpPr>
          <p:cNvPr id="5530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DB5C178-40E9-4791-B573-B82B7A757720}" type="slidenum">
              <a:rPr lang="en-US" sz="1200"/>
              <a:pPr algn="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7A4A709-15F3-4918-983E-57FB4E8E10E1}" type="datetimeFigureOut">
              <a:rPr lang="en-US" smtClean="0"/>
              <a:t>9/7/2011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E09F5A9C-B8E6-40F0-83A5-6861599C1E3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ext Box 8"/>
          <p:cNvSpPr txBox="1">
            <a:spLocks noChangeArrowheads="1"/>
          </p:cNvSpPr>
          <p:nvPr userDrawn="1"/>
        </p:nvSpPr>
        <p:spPr bwMode="auto">
          <a:xfrm>
            <a:off x="136525" y="6437313"/>
            <a:ext cx="2835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2" name="Text Box 9"/>
          <p:cNvSpPr txBox="1">
            <a:spLocks noChangeArrowheads="1"/>
          </p:cNvSpPr>
          <p:nvPr userDrawn="1"/>
        </p:nvSpPr>
        <p:spPr bwMode="auto">
          <a:xfrm>
            <a:off x="4953000" y="6545263"/>
            <a:ext cx="4114800" cy="244475"/>
          </a:xfrm>
          <a:prstGeom prst="rect">
            <a:avLst/>
          </a:prstGeom>
          <a:noFill/>
          <a:ln w="9525">
            <a:noFill/>
            <a:miter lim="800000"/>
            <a:headEnd/>
            <a:tailEnd/>
          </a:ln>
          <a:effectLst/>
        </p:spPr>
        <p:txBody>
          <a:bodyPr>
            <a:spAutoFit/>
          </a:bodyPr>
          <a:lstStyle/>
          <a:p>
            <a:pPr eaLnBrk="0" hangingPunct="0"/>
            <a:r>
              <a:rPr lang="en-US" sz="1000" b="1" i="1">
                <a:solidFill>
                  <a:srgbClr val="080000"/>
                </a:solidFill>
                <a:latin typeface="Times New Roman" pitchFamily="18" charset="0"/>
                <a:ea typeface="MS PGothic" pitchFamily="34" charset="-128"/>
              </a:rPr>
              <a:t>Copyright © 2011 by the McGraw-Hill Companies, Inc. All rights reserved.</a:t>
            </a:r>
            <a:endParaRPr lang="en-US" sz="1000" b="1">
              <a:solidFill>
                <a:srgbClr val="080000"/>
              </a:solidFill>
              <a:latin typeface="Times New Roman" pitchFamily="18" charset="0"/>
              <a:ea typeface="MS PGothic" pitchFamily="34" charset="-128"/>
            </a:endParaRPr>
          </a:p>
        </p:txBody>
      </p:sp>
      <p:sp>
        <p:nvSpPr>
          <p:cNvPr id="13" name="Rectangle 12"/>
          <p:cNvSpPr>
            <a:spLocks noChangeArrowheads="1"/>
          </p:cNvSpPr>
          <p:nvPr userDrawn="1"/>
        </p:nvSpPr>
        <p:spPr bwMode="auto">
          <a:xfrm>
            <a:off x="0" y="6629400"/>
            <a:ext cx="14668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pPr eaLnBrk="0" hangingPunct="0"/>
            <a:r>
              <a:rPr lang="en-US" sz="1000" b="1" i="1">
                <a:solidFill>
                  <a:srgbClr val="080000"/>
                </a:solidFill>
                <a:latin typeface="Times New Roman" pitchFamily="18" charset="0"/>
                <a:ea typeface="MS PGothic" pitchFamily="34" charset="-128"/>
              </a:rPr>
              <a:t>McGraw-Hill/Irwin</a:t>
            </a:r>
            <a:endParaRPr lang="en-US" sz="1000">
              <a:solidFill>
                <a:srgbClr val="080000"/>
              </a:solidFill>
              <a:latin typeface="Times New Roman" pitchFamily="18" charset="0"/>
              <a:ea typeface="MS PGothic" pitchFamily="34"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4A709-15F3-4918-983E-57FB4E8E10E1}" type="datetimeFigureOut">
              <a:rPr lang="en-US" smtClean="0"/>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F5A9C-B8E6-40F0-83A5-6861599C1E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A4A709-15F3-4918-983E-57FB4E8E10E1}" type="datetimeFigureOut">
              <a:rPr lang="en-US" smtClean="0"/>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F5A9C-B8E6-40F0-83A5-6861599C1E3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7A4A709-15F3-4918-983E-57FB4E8E10E1}" type="datetimeFigureOut">
              <a:rPr lang="en-US" smtClean="0"/>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F5A9C-B8E6-40F0-83A5-6861599C1E3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47A4A709-15F3-4918-983E-57FB4E8E10E1}" type="datetimeFigureOut">
              <a:rPr lang="en-US" smtClean="0"/>
              <a:t>9/7/2011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09F5A9C-B8E6-40F0-83A5-6861599C1E3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A4A709-15F3-4918-983E-57FB4E8E10E1}" type="datetimeFigureOut">
              <a:rPr lang="en-US" smtClean="0"/>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F5A9C-B8E6-40F0-83A5-6861599C1E3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7A4A709-15F3-4918-983E-57FB4E8E10E1}" type="datetimeFigureOut">
              <a:rPr lang="en-US" smtClean="0"/>
              <a:t>9/7/2011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F5A9C-B8E6-40F0-83A5-6861599C1E3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A4A709-15F3-4918-983E-57FB4E8E10E1}" type="datetimeFigureOut">
              <a:rPr lang="en-US" smtClean="0"/>
              <a:t>9/7/2011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9F5A9C-B8E6-40F0-83A5-6861599C1E3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4A709-15F3-4918-983E-57FB4E8E10E1}" type="datetimeFigureOut">
              <a:rPr lang="en-US" smtClean="0"/>
              <a:t>9/7/2011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9F5A9C-B8E6-40F0-83A5-6861599C1E3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A4A709-15F3-4918-983E-57FB4E8E10E1}" type="datetimeFigureOut">
              <a:rPr lang="en-US" smtClean="0"/>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F5A9C-B8E6-40F0-83A5-6861599C1E3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A4A709-15F3-4918-983E-57FB4E8E10E1}" type="datetimeFigureOut">
              <a:rPr lang="en-US" smtClean="0"/>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F5A9C-B8E6-40F0-83A5-6861599C1E3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7A4A709-15F3-4918-983E-57FB4E8E10E1}" type="datetimeFigureOut">
              <a:rPr lang="en-US" smtClean="0"/>
              <a:t>9/7/2011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09F5A9C-B8E6-40F0-83A5-6861599C1E3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5" descr="BS07027"/>
          <p:cNvPicPr>
            <a:picLocks noChangeAspect="1" noChangeArrowheads="1"/>
          </p:cNvPicPr>
          <p:nvPr userDrawn="1"/>
        </p:nvPicPr>
        <p:blipFill>
          <a:blip r:embed="rId13">
            <a:extLst>
              <a:ext uri="{28A0092B-C50C-407E-A947-70E740481C1C}">
                <a14:useLocalDpi xmlns:a14="http://schemas.microsoft.com/office/drawing/2010/main" val="0"/>
              </a:ext>
            </a:extLst>
          </a:blip>
          <a:srcRect l="19675" r="39349"/>
          <a:stretch>
            <a:fillRect/>
          </a:stretch>
        </p:blipFill>
        <p:spPr bwMode="auto">
          <a:xfrm>
            <a:off x="7239000" y="0"/>
            <a:ext cx="1905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BS07027"/>
          <p:cNvPicPr>
            <a:picLocks noChangeAspect="1" noChangeArrowheads="1"/>
          </p:cNvPicPr>
          <p:nvPr userDrawn="1"/>
        </p:nvPicPr>
        <p:blipFill>
          <a:blip r:embed="rId13">
            <a:extLst>
              <a:ext uri="{28A0092B-C50C-407E-A947-70E740481C1C}">
                <a14:useLocalDpi xmlns:a14="http://schemas.microsoft.com/office/drawing/2010/main" val="0"/>
              </a:ext>
            </a:extLst>
          </a:blip>
          <a:srcRect t="49304" b="49304"/>
          <a:stretch>
            <a:fillRect/>
          </a:stretch>
        </p:blipFill>
        <p:spPr bwMode="auto">
          <a:xfrm>
            <a:off x="0" y="1296988"/>
            <a:ext cx="7239000" cy="15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3"/>
          <p:cNvSpPr txBox="1">
            <a:spLocks noGrp="1"/>
          </p:cNvSpPr>
          <p:nvPr userDrawn="1"/>
        </p:nvSpPr>
        <p:spPr bwMode="auto">
          <a:xfrm>
            <a:off x="7010400" y="65341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r>
              <a:rPr lang="en-US" sz="1400" b="1"/>
              <a:t>5-</a:t>
            </a:r>
            <a:fld id="{51BC4984-82AB-4463-8FCD-539874DAED61}" type="slidenum">
              <a:rPr lang="en-US" sz="1400" b="1"/>
              <a:pPr algn="r"/>
              <a:t>‹#›</a:t>
            </a:fld>
            <a:endParaRPr lang="en-US" sz="1400" b="1"/>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219200" y="3886200"/>
            <a:ext cx="6858000" cy="990600"/>
          </a:xfrm>
        </p:spPr>
        <p:txBody>
          <a:bodyPr/>
          <a:lstStyle/>
          <a:p>
            <a:r>
              <a:rPr lang="en-US"/>
              <a:t>Chapter 5</a:t>
            </a:r>
          </a:p>
        </p:txBody>
      </p:sp>
      <p:sp>
        <p:nvSpPr>
          <p:cNvPr id="29699" name="Rectangle 3"/>
          <p:cNvSpPr>
            <a:spLocks noGrp="1" noChangeArrowheads="1"/>
          </p:cNvSpPr>
          <p:nvPr>
            <p:ph type="subTitle" idx="1"/>
          </p:nvPr>
        </p:nvSpPr>
        <p:spPr>
          <a:xfrm>
            <a:off x="1219200" y="5124450"/>
            <a:ext cx="6858000" cy="533400"/>
          </a:xfrm>
        </p:spPr>
        <p:txBody>
          <a:bodyPr>
            <a:normAutofit fontScale="85000" lnSpcReduction="20000"/>
          </a:bodyPr>
          <a:lstStyle/>
          <a:p>
            <a:r>
              <a:rPr lang="en-US" sz="4000" dirty="0"/>
              <a:t>Timing of </a:t>
            </a:r>
            <a:r>
              <a:rPr lang="en-US" sz="4000" dirty="0" smtClean="0"/>
              <a:t>Entry </a:t>
            </a:r>
            <a:endParaRPr lang="en-US" sz="4000" dirty="0"/>
          </a:p>
        </p:txBody>
      </p:sp>
      <p:sp>
        <p:nvSpPr>
          <p:cNvPr id="2" name="TextBox 1"/>
          <p:cNvSpPr txBox="1"/>
          <p:nvPr/>
        </p:nvSpPr>
        <p:spPr>
          <a:xfrm>
            <a:off x="762000" y="1524000"/>
            <a:ext cx="6781800" cy="369332"/>
          </a:xfrm>
          <a:prstGeom prst="rect">
            <a:avLst/>
          </a:prstGeom>
          <a:noFill/>
        </p:spPr>
        <p:txBody>
          <a:bodyPr wrap="square" rtlCol="0">
            <a:spAutoFit/>
          </a:bodyPr>
          <a:lstStyle/>
          <a:p>
            <a:r>
              <a:rPr lang="en-US" dirty="0" err="1" smtClean="0"/>
              <a:t>Avimanyu</a:t>
            </a:r>
            <a:r>
              <a:rPr lang="en-US" dirty="0" smtClean="0"/>
              <a:t> </a:t>
            </a:r>
            <a:r>
              <a:rPr lang="en-US" dirty="0" err="1" smtClean="0"/>
              <a:t>Datta</a:t>
            </a:r>
            <a:r>
              <a:rPr lang="en-US" dirty="0" smtClean="0"/>
              <a:t>, PhD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dirty="0"/>
              <a:t>Strategies to Improve Timing Options</a:t>
            </a:r>
          </a:p>
        </p:txBody>
      </p:sp>
      <p:sp>
        <p:nvSpPr>
          <p:cNvPr id="54276" name="Rectangle 3"/>
          <p:cNvSpPr>
            <a:spLocks noGrp="1" noChangeArrowheads="1"/>
          </p:cNvSpPr>
          <p:nvPr>
            <p:ph type="body" idx="4294967295"/>
          </p:nvPr>
        </p:nvSpPr>
        <p:spPr>
          <a:xfrm>
            <a:off x="0" y="1600200"/>
            <a:ext cx="8991600" cy="4953000"/>
          </a:xfrm>
        </p:spPr>
        <p:txBody>
          <a:bodyPr/>
          <a:lstStyle/>
          <a:p>
            <a:pPr marL="233363" indent="-233363" defTabSz="809625"/>
            <a:r>
              <a:rPr lang="en-US" sz="2400" dirty="0"/>
              <a:t>To have more choices in its timing of entry, a firm needs to be able to develop the innovation early or quickly. </a:t>
            </a:r>
            <a:endParaRPr lang="en-US" sz="2400" dirty="0" smtClean="0"/>
          </a:p>
          <a:p>
            <a:pPr marL="233363" indent="-233363" defTabSz="809625"/>
            <a:endParaRPr lang="en-US" sz="2400" dirty="0"/>
          </a:p>
          <a:p>
            <a:pPr marL="233363" indent="-233363" defTabSz="809625"/>
            <a:r>
              <a:rPr lang="en-US" sz="2400" dirty="0"/>
              <a:t>A firm with fast-cycle development processes can be both an early entrant, and can quickly refine its innovation in response to customer feedback</a:t>
            </a:r>
            <a:r>
              <a:rPr lang="en-US" sz="2400" dirty="0" smtClean="0"/>
              <a:t>.</a:t>
            </a:r>
          </a:p>
          <a:p>
            <a:pPr marL="233363" indent="-233363" defTabSz="809625"/>
            <a:endParaRPr lang="en-US" sz="2400" dirty="0"/>
          </a:p>
          <a:p>
            <a:pPr marL="233363" indent="-233363" defTabSz="809625"/>
            <a:r>
              <a:rPr lang="en-US" sz="2400" dirty="0"/>
              <a:t>In essence, a firm with very fast-cycle development processes can reap both first- and second-mover advantages.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body" idx="4294967295"/>
          </p:nvPr>
        </p:nvSpPr>
        <p:spPr>
          <a:xfrm>
            <a:off x="0" y="1447800"/>
            <a:ext cx="8839200" cy="5105400"/>
          </a:xfrm>
          <a:solidFill>
            <a:srgbClr val="C0C8D0">
              <a:alpha val="63136"/>
            </a:srgbClr>
          </a:solidFill>
        </p:spPr>
        <p:txBody>
          <a:bodyPr>
            <a:normAutofit/>
          </a:bodyPr>
          <a:lstStyle/>
          <a:p>
            <a:pPr marL="233363" indent="-233363" defTabSz="809625">
              <a:lnSpc>
                <a:spcPct val="90000"/>
              </a:lnSpc>
            </a:pPr>
            <a:r>
              <a:rPr lang="en-US" sz="2000" dirty="0"/>
              <a:t>From 1990-1993, a flurry of companies began developing PDAs and analysts predicted millions would be sold by 2004</a:t>
            </a:r>
            <a:r>
              <a:rPr lang="en-US" sz="2000" dirty="0" smtClean="0"/>
              <a:t>.</a:t>
            </a:r>
          </a:p>
          <a:p>
            <a:pPr marL="233363" indent="-233363" defTabSz="809625">
              <a:lnSpc>
                <a:spcPct val="90000"/>
              </a:lnSpc>
            </a:pPr>
            <a:endParaRPr lang="en-US" sz="2000" dirty="0"/>
          </a:p>
          <a:p>
            <a:pPr marL="233363" indent="-233363" defTabSz="809625">
              <a:lnSpc>
                <a:spcPct val="90000"/>
              </a:lnSpc>
            </a:pPr>
            <a:r>
              <a:rPr lang="en-US" sz="2000" dirty="0"/>
              <a:t>However, market confusion and under-developed enabling technologies slowed PDA adoption. Many PDA companies ran out of money by 1994</a:t>
            </a:r>
            <a:r>
              <a:rPr lang="en-US" sz="2000" dirty="0" smtClean="0"/>
              <a:t>.</a:t>
            </a:r>
          </a:p>
          <a:p>
            <a:pPr marL="233363" indent="-233363" defTabSz="809625">
              <a:lnSpc>
                <a:spcPct val="90000"/>
              </a:lnSpc>
            </a:pPr>
            <a:endParaRPr lang="en-US" sz="2000" dirty="0"/>
          </a:p>
          <a:p>
            <a:pPr marL="233363" indent="-233363" defTabSz="809625">
              <a:lnSpc>
                <a:spcPct val="90000"/>
              </a:lnSpc>
            </a:pPr>
            <a:r>
              <a:rPr lang="en-US" sz="2000" dirty="0"/>
              <a:t>The surviving companies included those that specialized in industrial devices, and Palm Computing, which had entered relatively late and produced a streamlined PDA</a:t>
            </a:r>
            <a:r>
              <a:rPr lang="en-US" sz="2000" dirty="0" smtClean="0"/>
              <a:t>.</a:t>
            </a:r>
          </a:p>
          <a:p>
            <a:pPr marL="233363" indent="-233363" defTabSz="809625">
              <a:lnSpc>
                <a:spcPct val="90000"/>
              </a:lnSpc>
            </a:pPr>
            <a:endParaRPr lang="en-US" sz="2000" dirty="0"/>
          </a:p>
          <a:p>
            <a:pPr marL="233363" indent="-233363" defTabSz="809625">
              <a:lnSpc>
                <a:spcPct val="90000"/>
              </a:lnSpc>
            </a:pPr>
            <a:r>
              <a:rPr lang="en-US" sz="2000" dirty="0"/>
              <a:t>By 2003, another storm was on the horizon for the PDA industry: the arrival of smartphones, and much larger competitors such as Nokia, Ericsson, and Samsung, and later Apple</a:t>
            </a:r>
            <a:r>
              <a:rPr lang="en-US" sz="2000" dirty="0" smtClean="0"/>
              <a:t>.</a:t>
            </a:r>
          </a:p>
          <a:p>
            <a:pPr marL="233363" indent="-233363" defTabSz="809625">
              <a:lnSpc>
                <a:spcPct val="90000"/>
              </a:lnSpc>
            </a:pPr>
            <a:endParaRPr lang="en-US" sz="2000" dirty="0"/>
          </a:p>
          <a:p>
            <a:pPr marL="233363" indent="-233363" defTabSz="809625">
              <a:lnSpc>
                <a:spcPct val="90000"/>
              </a:lnSpc>
            </a:pPr>
            <a:r>
              <a:rPr lang="en-US" sz="2000" dirty="0"/>
              <a:t>By 2008, sales of smart phones had reached $39 billion.</a:t>
            </a:r>
          </a:p>
          <a:p>
            <a:pPr marL="568325" lvl="1" indent="-220663" defTabSz="809625">
              <a:lnSpc>
                <a:spcPct val="90000"/>
              </a:lnSpc>
            </a:pPr>
            <a:endParaRPr lang="en-US" sz="2500" dirty="0"/>
          </a:p>
        </p:txBody>
      </p:sp>
      <p:sp>
        <p:nvSpPr>
          <p:cNvPr id="2" name="Rectangle 3"/>
          <p:cNvSpPr>
            <a:spLocks noGrp="1" noChangeArrowheads="1"/>
          </p:cNvSpPr>
          <p:nvPr>
            <p:ph type="title" idx="4294967295"/>
          </p:nvPr>
        </p:nvSpPr>
        <p:spPr>
          <a:xfrm>
            <a:off x="0" y="228600"/>
            <a:ext cx="8991600" cy="1017588"/>
          </a:xfrm>
        </p:spPr>
        <p:txBody>
          <a:bodyPr>
            <a:normAutofit fontScale="90000"/>
          </a:bodyPr>
          <a:lstStyle/>
          <a:p>
            <a:r>
              <a:rPr lang="en-US" dirty="0"/>
              <a:t>From PDAs to Smart Phones: The evolution of an industry</a:t>
            </a:r>
          </a:p>
        </p:txBody>
      </p:sp>
    </p:spTree>
    <p:extLst>
      <p:ext uri="{BB962C8B-B14F-4D97-AF65-F5344CB8AC3E}">
        <p14:creationId xmlns:p14="http://schemas.microsoft.com/office/powerpoint/2010/main" val="2552507063"/>
      </p:ext>
    </p:extLst>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body" idx="4294967295"/>
          </p:nvPr>
        </p:nvSpPr>
        <p:spPr>
          <a:xfrm>
            <a:off x="0" y="1600200"/>
            <a:ext cx="9144000" cy="4953000"/>
          </a:xfrm>
          <a:solidFill>
            <a:srgbClr val="C0C8D0">
              <a:alpha val="63136"/>
            </a:srgbClr>
          </a:solidFill>
        </p:spPr>
        <p:txBody>
          <a:bodyPr/>
          <a:lstStyle/>
          <a:p>
            <a:pPr marL="457200" indent="-457200" defTabSz="809625">
              <a:buFontTx/>
              <a:buNone/>
            </a:pPr>
            <a:r>
              <a:rPr lang="en-US" sz="2400" b="1" dirty="0"/>
              <a:t>Discussion Questions:</a:t>
            </a:r>
          </a:p>
          <a:p>
            <a:pPr marL="457200" indent="-457200" defTabSz="809625">
              <a:buFontTx/>
              <a:buAutoNum type="arabicPeriod"/>
            </a:pPr>
            <a:r>
              <a:rPr lang="en-US" sz="1800" dirty="0"/>
              <a:t>Why did most of the early PDA companies fail, even if they had innovative and sophisticated product designs</a:t>
            </a:r>
            <a:r>
              <a:rPr lang="en-US" sz="1800" dirty="0" smtClean="0"/>
              <a:t>?</a:t>
            </a:r>
          </a:p>
          <a:p>
            <a:pPr marL="457200" indent="-457200" defTabSz="809625">
              <a:buFontTx/>
              <a:buAutoNum type="arabicPeriod"/>
            </a:pPr>
            <a:endParaRPr lang="en-US" sz="1800" dirty="0"/>
          </a:p>
          <a:p>
            <a:pPr marL="457200" indent="-457200" defTabSz="809625">
              <a:buFontTx/>
              <a:buAutoNum type="arabicPeriod"/>
            </a:pPr>
            <a:r>
              <a:rPr lang="en-US" sz="1800" dirty="0"/>
              <a:t>Could early PDA companies have done anything differently in order to survive</a:t>
            </a:r>
            <a:r>
              <a:rPr lang="en-US" sz="1800" dirty="0" smtClean="0"/>
              <a:t>?</a:t>
            </a:r>
          </a:p>
          <a:p>
            <a:pPr marL="457200" indent="-457200" defTabSz="809625">
              <a:buFontTx/>
              <a:buAutoNum type="arabicPeriod"/>
            </a:pPr>
            <a:endParaRPr lang="en-US" sz="1800" dirty="0"/>
          </a:p>
          <a:p>
            <a:pPr marL="457200" indent="-457200" defTabSz="809625">
              <a:buFontTx/>
              <a:buAutoNum type="arabicPeriod"/>
            </a:pPr>
            <a:r>
              <a:rPr lang="en-US" sz="1800" dirty="0"/>
              <a:t>Why was Palm successful where so many others had failed? </a:t>
            </a:r>
            <a:endParaRPr lang="en-US" sz="1800" dirty="0" smtClean="0"/>
          </a:p>
          <a:p>
            <a:pPr marL="457200" indent="-457200" defTabSz="809625">
              <a:buFontTx/>
              <a:buAutoNum type="arabicPeriod"/>
            </a:pPr>
            <a:endParaRPr lang="en-US" sz="1800" dirty="0"/>
          </a:p>
          <a:p>
            <a:pPr marL="457200" indent="-457200" defTabSz="809625">
              <a:buFontTx/>
              <a:buAutoNum type="arabicPeriod"/>
            </a:pPr>
            <a:r>
              <a:rPr lang="en-US" sz="1800" dirty="0">
                <a:cs typeface="Times New Roman" pitchFamily="18" charset="0"/>
              </a:rPr>
              <a:t>Was being late to the smart phone market a disadvantage for Apple? What factors enabled Apple to successfully enter when it did</a:t>
            </a:r>
            <a:r>
              <a:rPr lang="en-US" sz="1800" dirty="0" smtClean="0">
                <a:cs typeface="Times New Roman" pitchFamily="18" charset="0"/>
              </a:rPr>
              <a:t>?</a:t>
            </a:r>
          </a:p>
          <a:p>
            <a:pPr marL="457200" indent="-457200" defTabSz="809625">
              <a:buFontTx/>
              <a:buAutoNum type="arabicPeriod"/>
            </a:pPr>
            <a:endParaRPr lang="en-US" sz="1800" dirty="0">
              <a:cs typeface="Times New Roman" pitchFamily="18" charset="0"/>
            </a:endParaRPr>
          </a:p>
          <a:p>
            <a:pPr marL="457200" indent="-457200" defTabSz="809625">
              <a:buFontTx/>
              <a:buAutoNum type="arabicPeriod"/>
            </a:pPr>
            <a:r>
              <a:rPr lang="en-US" sz="1800" dirty="0">
                <a:cs typeface="Times New Roman" pitchFamily="18" charset="0"/>
              </a:rPr>
              <a:t>Are there increasing returns in the smart phone market? Is it likely to eventually pick a single operating systems as the dominant design?</a:t>
            </a:r>
            <a:endParaRPr lang="en-US" sz="1800" dirty="0"/>
          </a:p>
        </p:txBody>
      </p:sp>
      <p:sp>
        <p:nvSpPr>
          <p:cNvPr id="2" name="Rectangle 3"/>
          <p:cNvSpPr>
            <a:spLocks noGrp="1" noChangeArrowheads="1"/>
          </p:cNvSpPr>
          <p:nvPr>
            <p:ph type="title" idx="4294967295"/>
          </p:nvPr>
        </p:nvSpPr>
        <p:spPr>
          <a:xfrm>
            <a:off x="0" y="228600"/>
            <a:ext cx="9144000" cy="1017588"/>
          </a:xfrm>
        </p:spPr>
        <p:txBody>
          <a:bodyPr>
            <a:normAutofit fontScale="90000"/>
          </a:bodyPr>
          <a:lstStyle/>
          <a:p>
            <a:r>
              <a:rPr lang="en-US" dirty="0"/>
              <a:t>From PDAs to Smart Phones: The evolution of an industry</a:t>
            </a:r>
          </a:p>
        </p:txBody>
      </p:sp>
    </p:spTree>
    <p:extLst>
      <p:ext uri="{BB962C8B-B14F-4D97-AF65-F5344CB8AC3E}">
        <p14:creationId xmlns:p14="http://schemas.microsoft.com/office/powerpoint/2010/main" val="486591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6629400" cy="1017588"/>
          </a:xfrm>
        </p:spPr>
        <p:txBody>
          <a:bodyPr/>
          <a:lstStyle/>
          <a:p>
            <a:pPr defTabSz="809625"/>
            <a:r>
              <a:rPr lang="en-US"/>
              <a:t>Discussion Questions</a:t>
            </a:r>
          </a:p>
        </p:txBody>
      </p:sp>
      <p:sp>
        <p:nvSpPr>
          <p:cNvPr id="56324" name="Rectangle 3"/>
          <p:cNvSpPr>
            <a:spLocks noGrp="1" noChangeArrowheads="1"/>
          </p:cNvSpPr>
          <p:nvPr>
            <p:ph type="body" idx="4294967295"/>
          </p:nvPr>
        </p:nvSpPr>
        <p:spPr>
          <a:xfrm>
            <a:off x="0" y="1600200"/>
            <a:ext cx="8991600" cy="4953000"/>
          </a:xfrm>
        </p:spPr>
        <p:txBody>
          <a:bodyPr/>
          <a:lstStyle/>
          <a:p>
            <a:pPr marL="457200" indent="-457200" defTabSz="809625">
              <a:buFontTx/>
              <a:buAutoNum type="arabicPeriod"/>
            </a:pPr>
            <a:r>
              <a:rPr lang="en-US" sz="2400" dirty="0">
                <a:cs typeface="Times New Roman" pitchFamily="18" charset="0"/>
              </a:rPr>
              <a:t>What are some of the advantages of entering a market early? Are there any advantages to entering a market </a:t>
            </a:r>
            <a:r>
              <a:rPr lang="en-US" sz="2400" i="1" dirty="0">
                <a:cs typeface="Times New Roman" pitchFamily="18" charset="0"/>
              </a:rPr>
              <a:t>late</a:t>
            </a:r>
            <a:r>
              <a:rPr lang="en-US" sz="2400" dirty="0">
                <a:cs typeface="Times New Roman" pitchFamily="18" charset="0"/>
              </a:rPr>
              <a:t>? </a:t>
            </a:r>
            <a:endParaRPr lang="en-US" sz="2400" dirty="0" smtClean="0">
              <a:cs typeface="Times New Roman" pitchFamily="18" charset="0"/>
            </a:endParaRPr>
          </a:p>
          <a:p>
            <a:pPr marL="457200" indent="-457200" defTabSz="809625">
              <a:buFontTx/>
              <a:buAutoNum type="arabicPeriod"/>
            </a:pPr>
            <a:endParaRPr lang="en-US" sz="2400" dirty="0">
              <a:cs typeface="Times New Roman" pitchFamily="18" charset="0"/>
            </a:endParaRPr>
          </a:p>
          <a:p>
            <a:pPr marL="457200" indent="-457200" defTabSz="809625">
              <a:buFontTx/>
              <a:buAutoNum type="arabicPeriod"/>
            </a:pPr>
            <a:r>
              <a:rPr lang="en-US" sz="2400" dirty="0">
                <a:cs typeface="Times New Roman" pitchFamily="18" charset="0"/>
              </a:rPr>
              <a:t>Can you think of an example of a successful a) first mover, b) early follower, and c) late entrant? Can you think of unsuccessful examples of each</a:t>
            </a:r>
            <a:r>
              <a:rPr lang="en-US" sz="2400" dirty="0" smtClean="0">
                <a:cs typeface="Times New Roman" pitchFamily="18" charset="0"/>
              </a:rPr>
              <a:t>?</a:t>
            </a:r>
          </a:p>
          <a:p>
            <a:pPr marL="457200" indent="-457200" defTabSz="809625">
              <a:buFontTx/>
              <a:buAutoNum type="arabicPeriod"/>
            </a:pPr>
            <a:endParaRPr lang="en-US" sz="2400" dirty="0">
              <a:cs typeface="Times New Roman" pitchFamily="18" charset="0"/>
            </a:endParaRPr>
          </a:p>
          <a:p>
            <a:pPr marL="457200" indent="-457200" defTabSz="809625">
              <a:buFontTx/>
              <a:buAutoNum type="arabicPeriod"/>
            </a:pPr>
            <a:r>
              <a:rPr lang="en-US" sz="2400" dirty="0">
                <a:cs typeface="Times New Roman" pitchFamily="18" charset="0"/>
              </a:rPr>
              <a:t>What factors might make some industries harder to pioneer than others? Are there industries in which there is no penalty for late entry?</a:t>
            </a:r>
            <a:r>
              <a:rPr lang="en-US" sz="24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8763000" cy="1017588"/>
          </a:xfrm>
        </p:spPr>
        <p:txBody>
          <a:bodyPr>
            <a:normAutofit/>
          </a:bodyPr>
          <a:lstStyle/>
          <a:p>
            <a:r>
              <a:rPr lang="en-US" sz="3000" dirty="0"/>
              <a:t>Part Two: Formulating Technological Innovation </a:t>
            </a:r>
            <a:r>
              <a:rPr lang="en-US" sz="3000" dirty="0" smtClean="0"/>
              <a:t>Strategy (Chapters 6 through 9)</a:t>
            </a:r>
            <a:endParaRPr lang="en-US" sz="3000" dirty="0"/>
          </a:p>
        </p:txBody>
      </p:sp>
      <p:sp>
        <p:nvSpPr>
          <p:cNvPr id="58372" name="Rectangle 3"/>
          <p:cNvSpPr>
            <a:spLocks noGrp="1" noChangeArrowheads="1"/>
          </p:cNvSpPr>
          <p:nvPr>
            <p:ph type="body" idx="4294967295"/>
          </p:nvPr>
        </p:nvSpPr>
        <p:spPr>
          <a:xfrm>
            <a:off x="0" y="1600200"/>
            <a:ext cx="9144000" cy="4953000"/>
          </a:xfrm>
        </p:spPr>
        <p:txBody>
          <a:bodyPr/>
          <a:lstStyle/>
          <a:p>
            <a:r>
              <a:rPr lang="en-US" sz="2000" dirty="0">
                <a:cs typeface="Times New Roman" pitchFamily="18" charset="0"/>
              </a:rPr>
              <a:t>Assessing the firm’s position and defining its strategic direction</a:t>
            </a:r>
            <a:r>
              <a:rPr lang="en-US" sz="2000" dirty="0" smtClean="0">
                <a:cs typeface="Times New Roman" pitchFamily="18" charset="0"/>
              </a:rPr>
              <a:t>,</a:t>
            </a:r>
          </a:p>
          <a:p>
            <a:endParaRPr lang="en-US" sz="2000" dirty="0">
              <a:cs typeface="Times New Roman" pitchFamily="18" charset="0"/>
            </a:endParaRPr>
          </a:p>
          <a:p>
            <a:r>
              <a:rPr lang="en-US" sz="2000" dirty="0">
                <a:cs typeface="Times New Roman" pitchFamily="18" charset="0"/>
              </a:rPr>
              <a:t>Choosing innovation projects in which to invest, including both quantitative and qualitative valuation techniques</a:t>
            </a:r>
            <a:r>
              <a:rPr lang="en-US" sz="2000" dirty="0" smtClean="0">
                <a:cs typeface="Times New Roman" pitchFamily="18" charset="0"/>
              </a:rPr>
              <a:t>,</a:t>
            </a:r>
          </a:p>
          <a:p>
            <a:endParaRPr lang="en-US" sz="2000" dirty="0">
              <a:cs typeface="Times New Roman" pitchFamily="18" charset="0"/>
            </a:endParaRPr>
          </a:p>
          <a:p>
            <a:r>
              <a:rPr lang="en-US" sz="2000" dirty="0">
                <a:cs typeface="Times New Roman" pitchFamily="18" charset="0"/>
              </a:rPr>
              <a:t>Deciding whether and how the firm will collaborate on development activities, choosing a collaboration mode, and choosing and monitoring partners</a:t>
            </a:r>
            <a:r>
              <a:rPr lang="en-US" sz="2000" dirty="0" smtClean="0">
                <a:cs typeface="Times New Roman" pitchFamily="18" charset="0"/>
              </a:rPr>
              <a:t>,</a:t>
            </a:r>
          </a:p>
          <a:p>
            <a:endParaRPr lang="en-US" sz="2000" dirty="0">
              <a:cs typeface="Times New Roman" pitchFamily="18" charset="0"/>
            </a:endParaRPr>
          </a:p>
          <a:p>
            <a:r>
              <a:rPr lang="en-US" sz="2000" dirty="0">
                <a:cs typeface="Times New Roman" pitchFamily="18" charset="0"/>
              </a:rPr>
              <a:t>Crafting a strategy for protecting – or diffusing – a technological innovation through such methods as patents, trademarks, copyrights, and trade secrets.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6629400" cy="1017588"/>
          </a:xfrm>
        </p:spPr>
        <p:txBody>
          <a:bodyPr/>
          <a:lstStyle/>
          <a:p>
            <a:pPr defTabSz="809625"/>
            <a:r>
              <a:rPr lang="en-US"/>
              <a:t>Overview</a:t>
            </a:r>
          </a:p>
        </p:txBody>
      </p:sp>
      <p:sp>
        <p:nvSpPr>
          <p:cNvPr id="37892" name="Rectangle 3"/>
          <p:cNvSpPr>
            <a:spLocks noGrp="1" noChangeArrowheads="1"/>
          </p:cNvSpPr>
          <p:nvPr>
            <p:ph type="body" idx="4294967295"/>
          </p:nvPr>
        </p:nvSpPr>
        <p:spPr>
          <a:xfrm>
            <a:off x="0" y="1600200"/>
            <a:ext cx="9144000" cy="4953000"/>
          </a:xfrm>
        </p:spPr>
        <p:txBody>
          <a:bodyPr/>
          <a:lstStyle/>
          <a:p>
            <a:pPr marL="233363" indent="-233363" defTabSz="809625"/>
            <a:r>
              <a:rPr lang="en-US" sz="2400" dirty="0"/>
              <a:t>Increasing returns suggests that timing of entry can be very important.</a:t>
            </a:r>
          </a:p>
          <a:p>
            <a:pPr marL="233363" indent="-233363" defTabSz="809625"/>
            <a:r>
              <a:rPr lang="en-US" sz="2400" dirty="0"/>
              <a:t>There are a number of advantages and disadvantages to being a first mover, early follower or late entrant. These categories are defined as follows</a:t>
            </a:r>
            <a:r>
              <a:rPr lang="en-US" sz="2400" dirty="0" smtClean="0"/>
              <a:t>:</a:t>
            </a:r>
          </a:p>
          <a:p>
            <a:pPr marL="233363" indent="-233363" defTabSz="809625"/>
            <a:endParaRPr lang="en-US" sz="2400" dirty="0"/>
          </a:p>
          <a:p>
            <a:pPr marL="568325" lvl="1" indent="-220663" defTabSz="809625"/>
            <a:r>
              <a:rPr lang="en-US" sz="2000" b="1" dirty="0"/>
              <a:t>First movers</a:t>
            </a:r>
            <a:r>
              <a:rPr lang="en-US" sz="2000" dirty="0"/>
              <a:t> are the first entrants to sell in a new product or service category (“</a:t>
            </a:r>
            <a:r>
              <a:rPr lang="en-US" sz="2000" i="1" dirty="0"/>
              <a:t>pioneers</a:t>
            </a:r>
            <a:r>
              <a:rPr lang="en-US" sz="2000" dirty="0" smtClean="0"/>
              <a:t>”)</a:t>
            </a:r>
          </a:p>
          <a:p>
            <a:pPr marL="347662" lvl="1" indent="0" defTabSz="809625">
              <a:buNone/>
            </a:pPr>
            <a:endParaRPr lang="en-US" sz="2000" dirty="0"/>
          </a:p>
          <a:p>
            <a:pPr marL="568325" lvl="1" indent="-220663" defTabSz="809625"/>
            <a:r>
              <a:rPr lang="en-US" sz="2000" b="1" dirty="0"/>
              <a:t>Early followers</a:t>
            </a:r>
            <a:r>
              <a:rPr lang="en-US" sz="2000" dirty="0"/>
              <a:t> are early to market </a:t>
            </a:r>
            <a:r>
              <a:rPr lang="en-US" sz="2000" i="1" dirty="0"/>
              <a:t>but not first</a:t>
            </a:r>
            <a:r>
              <a:rPr lang="en-US" sz="2000" dirty="0"/>
              <a:t>.</a:t>
            </a:r>
          </a:p>
          <a:p>
            <a:pPr marL="568325" lvl="1" indent="-220663" defTabSz="809625"/>
            <a:endParaRPr lang="en-US" sz="2000" b="1" dirty="0"/>
          </a:p>
          <a:p>
            <a:pPr marL="568325" lvl="1" indent="-220663" defTabSz="809625"/>
            <a:r>
              <a:rPr lang="en-US" sz="2000" b="1" dirty="0" smtClean="0"/>
              <a:t>Late </a:t>
            </a:r>
            <a:r>
              <a:rPr lang="en-US" sz="2000" b="1" dirty="0"/>
              <a:t>entrants</a:t>
            </a:r>
            <a:r>
              <a:rPr lang="en-US" sz="2000" dirty="0"/>
              <a:t> do not enter the market until the product begins to penetrate the mass market or later.</a:t>
            </a:r>
          </a:p>
          <a:p>
            <a:pPr marL="568325" lvl="1" indent="-220663" defTabSz="809625"/>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a:t>First-Mover Advantages and Disadvantages</a:t>
            </a:r>
          </a:p>
        </p:txBody>
      </p:sp>
      <p:sp>
        <p:nvSpPr>
          <p:cNvPr id="39940" name="Rectangle 3"/>
          <p:cNvSpPr>
            <a:spLocks noGrp="1" noChangeArrowheads="1"/>
          </p:cNvSpPr>
          <p:nvPr>
            <p:ph type="body" idx="4294967295"/>
          </p:nvPr>
        </p:nvSpPr>
        <p:spPr>
          <a:xfrm>
            <a:off x="0" y="1600200"/>
            <a:ext cx="8991600" cy="4953000"/>
          </a:xfrm>
        </p:spPr>
        <p:txBody>
          <a:bodyPr>
            <a:normAutofit/>
          </a:bodyPr>
          <a:lstStyle/>
          <a:p>
            <a:pPr marL="233363" indent="-233363" defTabSz="809625"/>
            <a:r>
              <a:rPr lang="en-US" sz="2400" dirty="0"/>
              <a:t>Being a first mover can confer the advantages of:</a:t>
            </a:r>
          </a:p>
          <a:p>
            <a:pPr marL="568325" lvl="1" indent="-220663" defTabSz="809625"/>
            <a:r>
              <a:rPr lang="en-US" sz="2000" dirty="0"/>
              <a:t>Brand loyalty and technological leadership</a:t>
            </a:r>
          </a:p>
          <a:p>
            <a:pPr marL="568325" lvl="1" indent="-220663" defTabSz="809625"/>
            <a:r>
              <a:rPr lang="en-US" sz="2000" dirty="0"/>
              <a:t>Preemption of scarce assets</a:t>
            </a:r>
          </a:p>
          <a:p>
            <a:pPr marL="568325" lvl="1" indent="-220663" defTabSz="809625"/>
            <a:r>
              <a:rPr lang="en-US" sz="2000" dirty="0"/>
              <a:t>Exploiting buyer switching costs</a:t>
            </a:r>
          </a:p>
          <a:p>
            <a:pPr marL="568325" lvl="1" indent="-220663" defTabSz="809625"/>
            <a:r>
              <a:rPr lang="en-US" sz="2000" dirty="0"/>
              <a:t>Reaping increasing returns advantages</a:t>
            </a:r>
            <a:r>
              <a:rPr lang="en-US" sz="2000" dirty="0" smtClean="0"/>
              <a:t>.</a:t>
            </a:r>
          </a:p>
          <a:p>
            <a:pPr marL="568325" lvl="1" indent="-220663" defTabSz="809625"/>
            <a:endParaRPr lang="en-US" sz="2000" dirty="0"/>
          </a:p>
          <a:p>
            <a:pPr marL="568325" lvl="1" indent="-220663" defTabSz="809625"/>
            <a:endParaRPr lang="en-US" sz="2000" dirty="0"/>
          </a:p>
          <a:p>
            <a:pPr marL="233363" indent="-233363" defTabSz="809625"/>
            <a:r>
              <a:rPr lang="en-US" sz="2400" dirty="0"/>
              <a:t>However, first movers often bear disadvantages also:</a:t>
            </a:r>
          </a:p>
          <a:p>
            <a:pPr marL="568325" lvl="1" indent="-220663" defTabSz="809625"/>
            <a:r>
              <a:rPr lang="en-US" sz="2000" dirty="0"/>
              <a:t>High research and development expenses</a:t>
            </a:r>
          </a:p>
          <a:p>
            <a:pPr marL="568325" lvl="1" indent="-220663" defTabSz="809625"/>
            <a:r>
              <a:rPr lang="en-US" sz="2000" dirty="0"/>
              <a:t>Undeveloped supply and distribution channels</a:t>
            </a:r>
          </a:p>
          <a:p>
            <a:pPr marL="568325" lvl="1" indent="-220663" defTabSz="809625"/>
            <a:r>
              <a:rPr lang="en-US" sz="2000" dirty="0"/>
              <a:t>Immature enabling technologies and complements</a:t>
            </a:r>
          </a:p>
          <a:p>
            <a:pPr marL="568325" lvl="1" indent="-220663" defTabSz="809625"/>
            <a:r>
              <a:rPr lang="en-US" sz="2000" dirty="0"/>
              <a:t>Uncertainty of customer requirements</a:t>
            </a:r>
          </a:p>
          <a:p>
            <a:pPr marL="233363" indent="-233363" defTabSz="809625"/>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dirty="0"/>
              <a:t>First-Mover Advantages and Disadvantages</a:t>
            </a:r>
          </a:p>
        </p:txBody>
      </p:sp>
      <p:sp>
        <p:nvSpPr>
          <p:cNvPr id="41988" name="Rectangle 3"/>
          <p:cNvSpPr>
            <a:spLocks noGrp="1" noChangeArrowheads="1"/>
          </p:cNvSpPr>
          <p:nvPr>
            <p:ph type="body" idx="4294967295"/>
          </p:nvPr>
        </p:nvSpPr>
        <p:spPr>
          <a:xfrm>
            <a:off x="0" y="1219200"/>
            <a:ext cx="9144000" cy="838200"/>
          </a:xfrm>
        </p:spPr>
        <p:txBody>
          <a:bodyPr/>
          <a:lstStyle/>
          <a:p>
            <a:pPr marL="568325" lvl="1" indent="-220663" defTabSz="809625"/>
            <a:r>
              <a:rPr lang="en-US" sz="2000" dirty="0"/>
              <a:t>The market often perceives first movers as having advantages because it has misperceived who was first.</a:t>
            </a:r>
            <a:r>
              <a:rPr lang="en-US" dirty="0"/>
              <a:t> </a:t>
            </a:r>
          </a:p>
        </p:txBody>
      </p:sp>
      <p:pic>
        <p:nvPicPr>
          <p:cNvPr id="41989" name="Picture 4" descr="fig 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1" y="1981201"/>
            <a:ext cx="8763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body" idx="4294967295"/>
          </p:nvPr>
        </p:nvSpPr>
        <p:spPr>
          <a:xfrm>
            <a:off x="0" y="1611313"/>
            <a:ext cx="8915400" cy="4921250"/>
          </a:xfrm>
          <a:solidFill>
            <a:srgbClr val="C0C8D0">
              <a:alpha val="63136"/>
            </a:srgbClr>
          </a:solidFill>
        </p:spPr>
        <p:txBody>
          <a:bodyPr>
            <a:normAutofit/>
          </a:bodyPr>
          <a:lstStyle/>
          <a:p>
            <a:pPr marL="233363" indent="-233363" algn="ctr" defTabSz="809625">
              <a:lnSpc>
                <a:spcPct val="90000"/>
              </a:lnSpc>
              <a:buFontTx/>
              <a:buNone/>
            </a:pPr>
            <a:r>
              <a:rPr lang="en-US" sz="2400" b="1" dirty="0"/>
              <a:t>Obstacles to the Hydrogen Economy</a:t>
            </a:r>
          </a:p>
          <a:p>
            <a:pPr marL="568325" lvl="1" indent="-220663" defTabSz="809625">
              <a:lnSpc>
                <a:spcPct val="90000"/>
              </a:lnSpc>
            </a:pPr>
            <a:r>
              <a:rPr lang="en-US" dirty="0"/>
              <a:t>Hydrogen offers an inexhaustible and environmentally fuel source that could be used to power automobiles and the electrical grid that serves homes and businesses</a:t>
            </a:r>
            <a:r>
              <a:rPr lang="en-US" dirty="0" smtClean="0"/>
              <a:t>.</a:t>
            </a:r>
          </a:p>
          <a:p>
            <a:pPr marL="568325" lvl="1" indent="-220663" defTabSz="809625">
              <a:lnSpc>
                <a:spcPct val="90000"/>
              </a:lnSpc>
            </a:pPr>
            <a:endParaRPr lang="en-US" dirty="0"/>
          </a:p>
          <a:p>
            <a:pPr marL="568325" lvl="1" indent="-220663" defTabSz="809625">
              <a:lnSpc>
                <a:spcPct val="90000"/>
              </a:lnSpc>
            </a:pPr>
            <a:r>
              <a:rPr lang="en-US" dirty="0"/>
              <a:t>However, several serious obstacles stood in the way of utilizing hydrogen for energy:</a:t>
            </a:r>
          </a:p>
          <a:p>
            <a:pPr marL="906463" lvl="2" indent="-223838" defTabSz="809625">
              <a:lnSpc>
                <a:spcPct val="90000"/>
              </a:lnSpc>
            </a:pPr>
            <a:r>
              <a:rPr lang="en-US" sz="1800" dirty="0"/>
              <a:t>Hydrogen vehicles would require a new fueling infrastructure.</a:t>
            </a:r>
          </a:p>
          <a:p>
            <a:pPr marL="906463" lvl="2" indent="-223838" defTabSz="809625">
              <a:lnSpc>
                <a:spcPct val="90000"/>
              </a:lnSpc>
            </a:pPr>
            <a:r>
              <a:rPr lang="en-US" sz="1800" dirty="0"/>
              <a:t>Isolating hydrogen for energy in an environmentally-friendly way required a major shift to windmills or solar energy which were not considered mature technologies.</a:t>
            </a:r>
          </a:p>
          <a:p>
            <a:pPr marL="906463" lvl="2" indent="-223838" defTabSz="809625">
              <a:lnSpc>
                <a:spcPct val="90000"/>
              </a:lnSpc>
            </a:pPr>
            <a:r>
              <a:rPr lang="en-US" sz="1800" dirty="0"/>
              <a:t>Implementing hydrogen as a primary energy source required the cooperation of numerous stakeholders, including government, automakers, oil (or other energy) companies, etc.</a:t>
            </a:r>
          </a:p>
        </p:txBody>
      </p:sp>
      <p:sp>
        <p:nvSpPr>
          <p:cNvPr id="2" name="Rectangle 3"/>
          <p:cNvSpPr>
            <a:spLocks noGrp="1" noChangeArrowheads="1"/>
          </p:cNvSpPr>
          <p:nvPr>
            <p:ph type="title" idx="4294967295"/>
          </p:nvPr>
        </p:nvSpPr>
        <p:spPr>
          <a:xfrm>
            <a:off x="0" y="228600"/>
            <a:ext cx="6629400" cy="1017588"/>
          </a:xfrm>
        </p:spPr>
        <p:txBody>
          <a:bodyPr/>
          <a:lstStyle/>
          <a:p>
            <a:r>
              <a:rPr lang="en-US"/>
              <a:t>Theory In 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dirty="0"/>
              <a:t>Factors Influencing Optimal Timing of Entry</a:t>
            </a:r>
          </a:p>
        </p:txBody>
      </p:sp>
      <p:sp>
        <p:nvSpPr>
          <p:cNvPr id="46084" name="Rectangle 3"/>
          <p:cNvSpPr>
            <a:spLocks noGrp="1" noChangeArrowheads="1"/>
          </p:cNvSpPr>
          <p:nvPr>
            <p:ph type="body" idx="4294967295"/>
          </p:nvPr>
        </p:nvSpPr>
        <p:spPr>
          <a:xfrm>
            <a:off x="0" y="1600200"/>
            <a:ext cx="9144000" cy="4953000"/>
          </a:xfrm>
        </p:spPr>
        <p:txBody>
          <a:bodyPr>
            <a:normAutofit/>
          </a:bodyPr>
          <a:lstStyle/>
          <a:p>
            <a:pPr marL="395288" indent="-395288" defTabSz="809625">
              <a:lnSpc>
                <a:spcPct val="90000"/>
              </a:lnSpc>
              <a:buFontTx/>
              <a:buNone/>
            </a:pPr>
            <a:r>
              <a:rPr lang="en-US" sz="2400" dirty="0"/>
              <a:t>1. How certain are customer preferences?</a:t>
            </a:r>
          </a:p>
          <a:p>
            <a:pPr marL="1068388" lvl="2" indent="-223838" defTabSz="809625">
              <a:lnSpc>
                <a:spcPct val="90000"/>
              </a:lnSpc>
            </a:pPr>
            <a:r>
              <a:rPr lang="en-US" sz="1800" dirty="0"/>
              <a:t>If customer needs are well understood, it is more feasible to enter the market earlier</a:t>
            </a:r>
            <a:r>
              <a:rPr lang="en-US" sz="1800" dirty="0" smtClean="0"/>
              <a:t>.</a:t>
            </a:r>
          </a:p>
          <a:p>
            <a:pPr marL="1068388" lvl="2" indent="-223838" defTabSz="809625">
              <a:lnSpc>
                <a:spcPct val="90000"/>
              </a:lnSpc>
            </a:pPr>
            <a:endParaRPr lang="en-US" sz="1800" dirty="0"/>
          </a:p>
          <a:p>
            <a:pPr marL="395288" indent="-395288" defTabSz="809625">
              <a:lnSpc>
                <a:spcPct val="90000"/>
              </a:lnSpc>
              <a:buFontTx/>
              <a:buNone/>
            </a:pPr>
            <a:r>
              <a:rPr lang="en-US" sz="2400" dirty="0"/>
              <a:t>2. How much improvement does the innovation provide over previous solutions?</a:t>
            </a:r>
          </a:p>
          <a:p>
            <a:pPr marL="1068388" lvl="2" indent="-223838" defTabSz="809625">
              <a:lnSpc>
                <a:spcPct val="90000"/>
              </a:lnSpc>
            </a:pPr>
            <a:r>
              <a:rPr lang="en-US" sz="1800" dirty="0"/>
              <a:t>An innovation that offers a dramatic improvement over previous generations will accrue more rapid customer acceptance. </a:t>
            </a:r>
            <a:endParaRPr lang="en-US" sz="1800" dirty="0" smtClean="0"/>
          </a:p>
          <a:p>
            <a:pPr marL="1068388" lvl="2" indent="-223838" defTabSz="809625">
              <a:lnSpc>
                <a:spcPct val="90000"/>
              </a:lnSpc>
            </a:pPr>
            <a:endParaRPr lang="en-US" sz="1800" dirty="0"/>
          </a:p>
          <a:p>
            <a:pPr marL="395288" indent="-395288" defTabSz="809625">
              <a:lnSpc>
                <a:spcPct val="90000"/>
              </a:lnSpc>
              <a:buFontTx/>
              <a:buNone/>
            </a:pPr>
            <a:r>
              <a:rPr lang="en-US" sz="2400" dirty="0"/>
              <a:t>3. Does the innovation require enabling technologies, and are these technologies sufficiently mature?</a:t>
            </a:r>
          </a:p>
          <a:p>
            <a:pPr marL="1068388" lvl="2" indent="-223838" defTabSz="809625">
              <a:lnSpc>
                <a:spcPct val="90000"/>
              </a:lnSpc>
            </a:pPr>
            <a:r>
              <a:rPr lang="en-US" sz="1800" dirty="0"/>
              <a:t>If the innovation requires enabling technologies (such as long-lasting batteries for cell phones), the maturity of these technologies will influence optimal timing of entry.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dirty="0"/>
              <a:t>Factors Influencing Optimal Timing of Entry</a:t>
            </a:r>
          </a:p>
        </p:txBody>
      </p:sp>
      <p:sp>
        <p:nvSpPr>
          <p:cNvPr id="48132" name="Rectangle 3"/>
          <p:cNvSpPr>
            <a:spLocks noGrp="1" noChangeArrowheads="1"/>
          </p:cNvSpPr>
          <p:nvPr>
            <p:ph type="body" idx="4294967295"/>
          </p:nvPr>
        </p:nvSpPr>
        <p:spPr>
          <a:xfrm>
            <a:off x="0" y="1600200"/>
            <a:ext cx="9144000" cy="4953000"/>
          </a:xfrm>
        </p:spPr>
        <p:txBody>
          <a:bodyPr>
            <a:normAutofit/>
          </a:bodyPr>
          <a:lstStyle/>
          <a:p>
            <a:pPr marL="395288" indent="-395288" defTabSz="809625">
              <a:buFontTx/>
              <a:buNone/>
            </a:pPr>
            <a:r>
              <a:rPr lang="en-US" sz="2400" dirty="0"/>
              <a:t>4. Do complementary goods influence the value of the innovation, and are they sufficiently available?</a:t>
            </a:r>
          </a:p>
          <a:p>
            <a:pPr marL="1068388" lvl="2" indent="-223838" defTabSz="809625"/>
            <a:r>
              <a:rPr lang="en-US" sz="1800" dirty="0"/>
              <a:t>Not all innovations require complementary goods, but for those that do (e.g., games for video consoles), availability of complements will influence customer acceptance.</a:t>
            </a:r>
            <a:r>
              <a:rPr lang="en-US" sz="1600" dirty="0"/>
              <a:t> </a:t>
            </a:r>
            <a:endParaRPr lang="en-US" sz="1600" dirty="0" smtClean="0"/>
          </a:p>
          <a:p>
            <a:pPr marL="1068388" lvl="2" indent="-223838" defTabSz="809625"/>
            <a:endParaRPr lang="en-US" sz="1600" dirty="0"/>
          </a:p>
          <a:p>
            <a:pPr marL="395288" indent="-395288" defTabSz="809625">
              <a:buFontTx/>
              <a:buNone/>
            </a:pPr>
            <a:r>
              <a:rPr lang="en-US" sz="2400" dirty="0"/>
              <a:t>5. How high is the threat of competitive entry?</a:t>
            </a:r>
          </a:p>
          <a:p>
            <a:pPr marL="1068388" lvl="2" indent="-223838" defTabSz="809625"/>
            <a:r>
              <a:rPr lang="en-US" sz="1800" dirty="0"/>
              <a:t>If there are significant entry barriers, the may be less need to rush to market to build increasing returns ahead of others</a:t>
            </a:r>
            <a:r>
              <a:rPr lang="en-US" sz="1800" dirty="0" smtClean="0"/>
              <a:t>.</a:t>
            </a:r>
          </a:p>
          <a:p>
            <a:pPr marL="1068388" lvl="2" indent="-223838" defTabSz="809625"/>
            <a:endParaRPr lang="en-US" sz="1800" dirty="0"/>
          </a:p>
          <a:p>
            <a:pPr marL="395288" indent="-395288" defTabSz="809625">
              <a:buFontTx/>
              <a:buNone/>
            </a:pPr>
            <a:r>
              <a:rPr lang="en-US" sz="2400" dirty="0"/>
              <a:t>6. Are there increasing returns to adoption?</a:t>
            </a:r>
          </a:p>
          <a:p>
            <a:pPr marL="1068388" lvl="2" indent="-223838" defTabSz="809625"/>
            <a:r>
              <a:rPr lang="en-US" sz="1800" dirty="0"/>
              <a:t>If so, allowing competitors to get a head start can be very risky.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idx="4294967295"/>
          </p:nvPr>
        </p:nvSpPr>
        <p:spPr>
          <a:xfrm>
            <a:off x="0" y="228600"/>
            <a:ext cx="9144000" cy="1017588"/>
          </a:xfrm>
        </p:spPr>
        <p:txBody>
          <a:bodyPr>
            <a:normAutofit/>
          </a:bodyPr>
          <a:lstStyle/>
          <a:p>
            <a:pPr defTabSz="809625"/>
            <a:r>
              <a:rPr lang="en-US" dirty="0"/>
              <a:t>Factors Influencing Optimal Timing of Entry</a:t>
            </a:r>
          </a:p>
        </p:txBody>
      </p:sp>
      <p:sp>
        <p:nvSpPr>
          <p:cNvPr id="50180" name="Rectangle 3"/>
          <p:cNvSpPr>
            <a:spLocks noGrp="1" noChangeArrowheads="1"/>
          </p:cNvSpPr>
          <p:nvPr>
            <p:ph type="body" idx="4294967295"/>
          </p:nvPr>
        </p:nvSpPr>
        <p:spPr>
          <a:xfrm>
            <a:off x="0" y="1600200"/>
            <a:ext cx="9144000" cy="4953000"/>
          </a:xfrm>
        </p:spPr>
        <p:txBody>
          <a:bodyPr>
            <a:normAutofit/>
          </a:bodyPr>
          <a:lstStyle/>
          <a:p>
            <a:pPr marL="395288" indent="-395288" defTabSz="809625">
              <a:lnSpc>
                <a:spcPct val="90000"/>
              </a:lnSpc>
              <a:buFontTx/>
              <a:buNone/>
            </a:pPr>
            <a:r>
              <a:rPr lang="en-US" sz="2400" dirty="0"/>
              <a:t>7. Can the firm withstand early losses?</a:t>
            </a:r>
          </a:p>
          <a:p>
            <a:pPr marL="1127125" lvl="2" indent="-223838" defTabSz="809625">
              <a:lnSpc>
                <a:spcPct val="90000"/>
              </a:lnSpc>
            </a:pPr>
            <a:r>
              <a:rPr lang="en-US" sz="1800" dirty="0"/>
              <a:t>The first mover bears the bulk of R&amp;D expenses and may endure a significant period without revenues; the earlier a firm enters, the more capital resources it may need</a:t>
            </a:r>
            <a:r>
              <a:rPr lang="en-US" sz="1800" dirty="0" smtClean="0"/>
              <a:t>.</a:t>
            </a:r>
          </a:p>
          <a:p>
            <a:pPr marL="1127125" lvl="2" indent="-223838" defTabSz="809625">
              <a:lnSpc>
                <a:spcPct val="90000"/>
              </a:lnSpc>
            </a:pPr>
            <a:endParaRPr lang="en-US" sz="1800" dirty="0"/>
          </a:p>
          <a:p>
            <a:pPr marL="1127125" lvl="2" indent="-223838" defTabSz="809625">
              <a:lnSpc>
                <a:spcPct val="90000"/>
              </a:lnSpc>
            </a:pPr>
            <a:endParaRPr lang="en-US" sz="1800" dirty="0"/>
          </a:p>
          <a:p>
            <a:pPr marL="395288" indent="-395288" defTabSz="809625">
              <a:lnSpc>
                <a:spcPct val="90000"/>
              </a:lnSpc>
              <a:buFontTx/>
              <a:buNone/>
            </a:pPr>
            <a:r>
              <a:rPr lang="en-US" sz="2400" dirty="0"/>
              <a:t>8. Does the firm have resources to accelerate market acceptance?</a:t>
            </a:r>
          </a:p>
          <a:p>
            <a:pPr marL="1127125" lvl="2" indent="-223838" defTabSz="809625">
              <a:lnSpc>
                <a:spcPct val="90000"/>
              </a:lnSpc>
            </a:pPr>
            <a:r>
              <a:rPr lang="en-US" sz="1800" dirty="0"/>
              <a:t>Firms with significant capital resources can invest in aggressive marketing and supplier and distributor development, increasing the rate of early adoption</a:t>
            </a:r>
            <a:r>
              <a:rPr lang="en-US" sz="1800" dirty="0" smtClean="0"/>
              <a:t>.</a:t>
            </a:r>
          </a:p>
          <a:p>
            <a:pPr marL="1127125" lvl="2" indent="-223838" defTabSz="809625">
              <a:lnSpc>
                <a:spcPct val="90000"/>
              </a:lnSpc>
            </a:pPr>
            <a:endParaRPr lang="en-US" sz="1800" dirty="0"/>
          </a:p>
          <a:p>
            <a:pPr marL="395288" indent="-395288" defTabSz="809625">
              <a:lnSpc>
                <a:spcPct val="90000"/>
              </a:lnSpc>
              <a:buFontTx/>
              <a:buNone/>
            </a:pPr>
            <a:r>
              <a:rPr lang="en-US" sz="2400" dirty="0"/>
              <a:t>9. Is the firm’s reputation likely to reduce the uncertainty of customers, suppliers, and distributors?</a:t>
            </a:r>
          </a:p>
          <a:p>
            <a:pPr marL="1127125" lvl="2" indent="-223838" defTabSz="809625">
              <a:lnSpc>
                <a:spcPct val="90000"/>
              </a:lnSpc>
            </a:pPr>
            <a:r>
              <a:rPr lang="en-US" sz="1800" dirty="0"/>
              <a:t>Innovations from well-respected firms may be adopted more rapidly, enabling earlier successful entry.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body" idx="4294967295"/>
          </p:nvPr>
        </p:nvSpPr>
        <p:spPr>
          <a:xfrm>
            <a:off x="0" y="1600200"/>
            <a:ext cx="9144000" cy="4953000"/>
          </a:xfrm>
          <a:solidFill>
            <a:srgbClr val="C0C8D0">
              <a:alpha val="63136"/>
            </a:srgbClr>
          </a:solidFill>
        </p:spPr>
        <p:txBody>
          <a:bodyPr>
            <a:normAutofit/>
          </a:bodyPr>
          <a:lstStyle/>
          <a:p>
            <a:pPr marL="233363" indent="-233363" algn="ctr" defTabSz="809625">
              <a:lnSpc>
                <a:spcPct val="90000"/>
              </a:lnSpc>
              <a:buFontTx/>
              <a:buNone/>
            </a:pPr>
            <a:r>
              <a:rPr lang="en-US" sz="2700" b="1" dirty="0"/>
              <a:t>Whether and When to Enter?</a:t>
            </a:r>
          </a:p>
          <a:p>
            <a:pPr marL="568325" lvl="1" indent="-220663" defTabSz="809625">
              <a:lnSpc>
                <a:spcPct val="90000"/>
              </a:lnSpc>
            </a:pPr>
            <a:r>
              <a:rPr lang="en-US" sz="2000" dirty="0"/>
              <a:t>Will Mitchell studied 30 years of data on whether and when an incumbent in one subfield of the medical diagnostic imaging industry would enter another subfield. He found</a:t>
            </a:r>
            <a:r>
              <a:rPr lang="en-US" sz="2000" dirty="0" smtClean="0"/>
              <a:t>:</a:t>
            </a:r>
          </a:p>
          <a:p>
            <a:pPr marL="568325" lvl="1" indent="-220663" defTabSz="809625">
              <a:lnSpc>
                <a:spcPct val="90000"/>
              </a:lnSpc>
            </a:pPr>
            <a:endParaRPr lang="en-US" sz="2000" dirty="0"/>
          </a:p>
          <a:p>
            <a:pPr marL="906463" lvl="2" indent="-223838" defTabSz="809625">
              <a:lnSpc>
                <a:spcPct val="90000"/>
              </a:lnSpc>
            </a:pPr>
            <a:r>
              <a:rPr lang="en-US" sz="1800" dirty="0"/>
              <a:t>If only one firm can produce an inimitable good, it can enter if and when it wants. If several firms could produce a good that will subsequently be inimitable, they race to capture the market</a:t>
            </a:r>
            <a:r>
              <a:rPr lang="en-US" sz="1800" dirty="0" smtClean="0"/>
              <a:t>.</a:t>
            </a:r>
          </a:p>
          <a:p>
            <a:pPr marL="906463" lvl="2" indent="-223838" defTabSz="809625">
              <a:lnSpc>
                <a:spcPct val="90000"/>
              </a:lnSpc>
            </a:pPr>
            <a:endParaRPr lang="en-US" sz="1800" dirty="0"/>
          </a:p>
          <a:p>
            <a:pPr marL="906463" lvl="2" indent="-223838" defTabSz="809625">
              <a:lnSpc>
                <a:spcPct val="90000"/>
              </a:lnSpc>
            </a:pPr>
            <a:r>
              <a:rPr lang="en-US" sz="1800" dirty="0"/>
              <a:t>If good is highly imitable, firms prefer to wait while others invest in developing the market. </a:t>
            </a:r>
            <a:endParaRPr lang="en-US" sz="1800" dirty="0" smtClean="0"/>
          </a:p>
          <a:p>
            <a:pPr marL="906463" lvl="2" indent="-223838" defTabSz="809625">
              <a:lnSpc>
                <a:spcPct val="90000"/>
              </a:lnSpc>
            </a:pPr>
            <a:endParaRPr lang="en-US" sz="1800" dirty="0"/>
          </a:p>
          <a:p>
            <a:pPr marL="906463" lvl="2" indent="-223838" defTabSz="809625">
              <a:lnSpc>
                <a:spcPct val="90000"/>
              </a:lnSpc>
            </a:pPr>
            <a:r>
              <a:rPr lang="en-US" sz="1800" dirty="0"/>
              <a:t>Firms were </a:t>
            </a:r>
            <a:r>
              <a:rPr lang="en-US" sz="1800" i="1" dirty="0"/>
              <a:t>more likely</a:t>
            </a:r>
            <a:r>
              <a:rPr lang="en-US" sz="1800" dirty="0"/>
              <a:t> to enter if they had specialized assets that would be useful in the new subfield or if their current products were threatened by the new subfield. </a:t>
            </a:r>
          </a:p>
          <a:p>
            <a:pPr marL="906463" lvl="2" indent="-223838" defTabSz="809625">
              <a:lnSpc>
                <a:spcPct val="90000"/>
              </a:lnSpc>
            </a:pPr>
            <a:r>
              <a:rPr lang="en-US" sz="1800" dirty="0"/>
              <a:t>Firms entered </a:t>
            </a:r>
            <a:r>
              <a:rPr lang="en-US" sz="1800" i="1" dirty="0"/>
              <a:t>earlier</a:t>
            </a:r>
            <a:r>
              <a:rPr lang="en-US" sz="1800" dirty="0"/>
              <a:t> when their core products were threatened and there were several potential rivals. </a:t>
            </a:r>
          </a:p>
        </p:txBody>
      </p:sp>
      <p:sp>
        <p:nvSpPr>
          <p:cNvPr id="2" name="Rectangle 3"/>
          <p:cNvSpPr>
            <a:spLocks noGrp="1" noChangeArrowheads="1"/>
          </p:cNvSpPr>
          <p:nvPr>
            <p:ph type="title" idx="4294967295"/>
          </p:nvPr>
        </p:nvSpPr>
        <p:spPr>
          <a:xfrm>
            <a:off x="0" y="228600"/>
            <a:ext cx="6629400" cy="1017588"/>
          </a:xfrm>
        </p:spPr>
        <p:txBody>
          <a:bodyPr/>
          <a:lstStyle/>
          <a:p>
            <a:r>
              <a:rPr lang="en-US"/>
              <a:t>Research Brief</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382</TotalTime>
  <Words>2228</Words>
  <Application>Microsoft Office PowerPoint</Application>
  <PresentationFormat>On-screen Show (4:3)</PresentationFormat>
  <Paragraphs>227</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Times</vt:lpstr>
      <vt:lpstr>MS PGothic</vt:lpstr>
      <vt:lpstr>Origin</vt:lpstr>
      <vt:lpstr>Chapter 5</vt:lpstr>
      <vt:lpstr>Overview</vt:lpstr>
      <vt:lpstr>First-Mover Advantages and Disadvantages</vt:lpstr>
      <vt:lpstr>First-Mover Advantages and Disadvantages</vt:lpstr>
      <vt:lpstr>Theory In Action</vt:lpstr>
      <vt:lpstr>Factors Influencing Optimal Timing of Entry</vt:lpstr>
      <vt:lpstr>Factors Influencing Optimal Timing of Entry</vt:lpstr>
      <vt:lpstr>Factors Influencing Optimal Timing of Entry</vt:lpstr>
      <vt:lpstr>Research Brief</vt:lpstr>
      <vt:lpstr>Strategies to Improve Timing Options</vt:lpstr>
      <vt:lpstr>From PDAs to Smart Phones: The evolution of an industry</vt:lpstr>
      <vt:lpstr>From PDAs to Smart Phones: The evolution of an industry</vt:lpstr>
      <vt:lpstr>Discussion Questions</vt:lpstr>
      <vt:lpstr>Part Two: Formulating Technological Innovation Strategy (Chapters 6 through 9)</vt:lpstr>
    </vt:vector>
  </TitlesOfParts>
  <Company>The McGraw-Hill Companies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Datta, Avimanyu</dc:creator>
  <cp:lastModifiedBy>Windows User</cp:lastModifiedBy>
  <cp:revision>33</cp:revision>
  <dcterms:created xsi:type="dcterms:W3CDTF">2007-04-18T16:39:28Z</dcterms:created>
  <dcterms:modified xsi:type="dcterms:W3CDTF">2011-09-07T21:33:19Z</dcterms:modified>
</cp:coreProperties>
</file>