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80" r:id="rId20"/>
    <p:sldId id="281" r:id="rId2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454"/>
    <a:srgbClr val="C9E9BE"/>
    <a:srgbClr val="A8E18B"/>
    <a:srgbClr val="769E62"/>
    <a:srgbClr val="E8FF14"/>
    <a:srgbClr val="00FDFF"/>
    <a:srgbClr val="163496"/>
    <a:srgbClr val="AEE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54320" autoAdjust="0"/>
  </p:normalViewPr>
  <p:slideViewPr>
    <p:cSldViewPr>
      <p:cViewPr varScale="1">
        <p:scale>
          <a:sx n="59" d="100"/>
          <a:sy n="59" d="100"/>
        </p:scale>
        <p:origin x="164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a:defRPr sz="1200"/>
            </a:lvl1pPr>
          </a:lstStyle>
          <a:p>
            <a:fld id="{FA7FD0FF-23B8-432E-8308-81A2B65B569C}" type="slidenum">
              <a:rPr lang="en-US"/>
              <a:pPr/>
              <a:t>‹#›</a:t>
            </a:fld>
            <a:endParaRPr lang="en-US"/>
          </a:p>
        </p:txBody>
      </p:sp>
    </p:spTree>
    <p:extLst>
      <p:ext uri="{BB962C8B-B14F-4D97-AF65-F5344CB8AC3E}">
        <p14:creationId xmlns:p14="http://schemas.microsoft.com/office/powerpoint/2010/main" val="10103525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7FD0FF-23B8-432E-8308-81A2B65B569C}" type="slidenum">
              <a:rPr lang="en-US" smtClean="0"/>
              <a:pPr/>
              <a:t>1</a:t>
            </a:fld>
            <a:endParaRPr lang="en-US"/>
          </a:p>
        </p:txBody>
      </p:sp>
    </p:spTree>
    <p:extLst>
      <p:ext uri="{BB962C8B-B14F-4D97-AF65-F5344CB8AC3E}">
        <p14:creationId xmlns:p14="http://schemas.microsoft.com/office/powerpoint/2010/main" val="1777032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3237">
              <a:defRPr/>
            </a:pPr>
            <a:r>
              <a:rPr lang="en-US" dirty="0"/>
              <a:t>Firms should consider the following questions when choosing a distribution channel for a product:</a:t>
            </a:r>
          </a:p>
          <a:p>
            <a:pPr lvl="0"/>
            <a:r>
              <a:rPr lang="en-US" b="1" dirty="0"/>
              <a:t> </a:t>
            </a:r>
          </a:p>
          <a:p>
            <a:pPr lvl="0"/>
            <a:r>
              <a:rPr lang="en-US" b="1" dirty="0"/>
              <a:t>How does</a:t>
            </a:r>
            <a:r>
              <a:rPr lang="en-US" dirty="0"/>
              <a:t> </a:t>
            </a:r>
            <a:r>
              <a:rPr lang="en-US" b="1" dirty="0"/>
              <a:t>the</a:t>
            </a:r>
            <a:r>
              <a:rPr lang="en-US" dirty="0"/>
              <a:t> </a:t>
            </a:r>
            <a:r>
              <a:rPr lang="en-US" b="1" dirty="0"/>
              <a:t>new product fit with distribution of existing product lines</a:t>
            </a:r>
            <a:r>
              <a:rPr lang="en-US" dirty="0"/>
              <a:t>? Does the firm have an </a:t>
            </a:r>
            <a:r>
              <a:rPr lang="en-US" b="1" dirty="0"/>
              <a:t>existing sales channel</a:t>
            </a:r>
            <a:r>
              <a:rPr lang="en-US" dirty="0"/>
              <a:t> that could be used for the new product or will the new product </a:t>
            </a:r>
            <a:r>
              <a:rPr lang="en-US" b="1" dirty="0"/>
              <a:t>warrant the cost and time required to build a direct sales force</a:t>
            </a:r>
            <a:r>
              <a:rPr lang="en-US" dirty="0"/>
              <a:t>?</a:t>
            </a:r>
          </a:p>
          <a:p>
            <a:pPr lvl="0"/>
            <a:endParaRPr lang="en-US" dirty="0"/>
          </a:p>
          <a:p>
            <a:pPr lvl="0"/>
            <a:r>
              <a:rPr lang="en-US" b="1" dirty="0"/>
              <a:t>How numerous and dispersed are customers, and how much product education or service will they require</a:t>
            </a:r>
            <a:r>
              <a:rPr lang="en-US" dirty="0"/>
              <a:t>?  Is </a:t>
            </a:r>
            <a:r>
              <a:rPr lang="en-US" b="1" dirty="0"/>
              <a:t>pre-purchase trial</a:t>
            </a:r>
            <a:r>
              <a:rPr lang="en-US" dirty="0"/>
              <a:t> necessary or desirable?  Is installation or </a:t>
            </a:r>
            <a:r>
              <a:rPr lang="en-US" b="1" dirty="0"/>
              <a:t>customization</a:t>
            </a:r>
            <a:r>
              <a:rPr lang="en-US" dirty="0"/>
              <a:t> required?  If the answer to any of these is yes, intermediaries are likely to be the best option.  </a:t>
            </a:r>
          </a:p>
          <a:p>
            <a:pPr lvl="0"/>
            <a:endParaRPr lang="en-US" b="1" dirty="0"/>
          </a:p>
          <a:p>
            <a:pPr lvl="0"/>
            <a:r>
              <a:rPr lang="en-US" b="1" dirty="0"/>
              <a:t>How are</a:t>
            </a:r>
            <a:r>
              <a:rPr lang="en-US" dirty="0"/>
              <a:t> </a:t>
            </a:r>
            <a:r>
              <a:rPr lang="en-US" b="1" dirty="0"/>
              <a:t>competing products or substitutes sold</a:t>
            </a:r>
            <a:r>
              <a:rPr lang="en-US" dirty="0"/>
              <a:t>? Apart from the need to change customer behavior if trying to change the traditional sales channel, the means by which a product is sold may affect </a:t>
            </a:r>
            <a:r>
              <a:rPr lang="en-US" b="1" dirty="0"/>
              <a:t>how it is perceived in the market</a:t>
            </a:r>
            <a:r>
              <a:rPr lang="en-US" dirty="0"/>
              <a:t> (unique, high end, mass market, etc.).</a:t>
            </a:r>
          </a:p>
          <a:p>
            <a:pPr lvl="0"/>
            <a:endParaRPr lang="en-US" b="1"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10</a:t>
            </a:fld>
            <a:endParaRPr lang="en-US"/>
          </a:p>
        </p:txBody>
      </p:sp>
    </p:spTree>
    <p:extLst>
      <p:ext uri="{BB962C8B-B14F-4D97-AF65-F5344CB8AC3E}">
        <p14:creationId xmlns:p14="http://schemas.microsoft.com/office/powerpoint/2010/main" val="3724301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Strategies for Accelerating Distribution</a:t>
            </a:r>
            <a:r>
              <a:rPr lang="en-US" dirty="0"/>
              <a:t> should be considered when an industry is likely to select single technology as the dominant design. Rapid distribution is central to establishing a </a:t>
            </a:r>
            <a:r>
              <a:rPr lang="en-US" b="1" dirty="0"/>
              <a:t>large installed base</a:t>
            </a:r>
            <a:r>
              <a:rPr lang="en-US" dirty="0"/>
              <a:t> and to encouraging developers of </a:t>
            </a:r>
            <a:r>
              <a:rPr lang="en-US" b="1" dirty="0"/>
              <a:t>complementary </a:t>
            </a:r>
            <a:endParaRPr lang="en-US" dirty="0"/>
          </a:p>
          <a:p>
            <a:pPr lvl="0"/>
            <a:r>
              <a:rPr lang="en-US" b="1" dirty="0"/>
              <a:t>goods</a:t>
            </a:r>
            <a:r>
              <a:rPr lang="en-US" dirty="0"/>
              <a:t> to produce products that are compatible with a firm’s new product.  These strategies include:</a:t>
            </a:r>
          </a:p>
          <a:p>
            <a:pPr lvl="2"/>
            <a:endParaRPr lang="en-US" b="1" dirty="0"/>
          </a:p>
          <a:p>
            <a:pPr lvl="2"/>
            <a:r>
              <a:rPr lang="en-US" b="1" dirty="0"/>
              <a:t>Alliances with Distributors</a:t>
            </a:r>
            <a:r>
              <a:rPr lang="en-US" dirty="0"/>
              <a:t> or the use of exclusive contracts can provide incentives to carry and promote certain goods.  </a:t>
            </a:r>
          </a:p>
          <a:p>
            <a:pPr lvl="2"/>
            <a:endParaRPr lang="en-US" b="1" dirty="0"/>
          </a:p>
          <a:p>
            <a:pPr lvl="2"/>
            <a:r>
              <a:rPr lang="en-US" b="1" dirty="0"/>
              <a:t>Bundling Relationships</a:t>
            </a:r>
            <a:r>
              <a:rPr lang="en-US" dirty="0"/>
              <a:t> increase the likelihood that customers will become familiar with the new product because the product is distributed with another product already enjoying a large installed base.</a:t>
            </a:r>
          </a:p>
          <a:p>
            <a:pPr lvl="2"/>
            <a:endParaRPr lang="en-US" b="1" dirty="0"/>
          </a:p>
          <a:p>
            <a:pPr lvl="2"/>
            <a:r>
              <a:rPr lang="en-US" b="1" dirty="0"/>
              <a:t>Contracts and Sponsorship</a:t>
            </a:r>
            <a:r>
              <a:rPr lang="en-US" dirty="0"/>
              <a:t> encourage distributors, complementary goods providers or large end-users (e.g., universities, government agencies) to use the product increasing the likelihood they will buy it when faced with their own purchase decision.</a:t>
            </a:r>
          </a:p>
          <a:p>
            <a:pPr lvl="2"/>
            <a:endParaRPr lang="en-US" b="1" dirty="0"/>
          </a:p>
          <a:p>
            <a:pPr lvl="2"/>
            <a:r>
              <a:rPr lang="en-US" b="1" dirty="0"/>
              <a:t>Guarantees and Consignment </a:t>
            </a:r>
            <a:r>
              <a:rPr lang="en-US" dirty="0"/>
              <a:t>arrangements can reduce the impact of market uncertainty about a product. For example, a manufacturer can encourage distributors to carry its product by selling it on consignment or agreeing to buy back unsold stock.  Similarly, complementary goods manufacturers can be motivated to support a new product with guarantees that a particular quantity of goods will be purchased.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11</a:t>
            </a:fld>
            <a:endParaRPr lang="en-US"/>
          </a:p>
        </p:txBody>
      </p:sp>
    </p:spTree>
    <p:extLst>
      <p:ext uri="{BB962C8B-B14F-4D97-AF65-F5344CB8AC3E}">
        <p14:creationId xmlns:p14="http://schemas.microsoft.com/office/powerpoint/2010/main" val="3743284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Marketing strategy</a:t>
            </a:r>
            <a:r>
              <a:rPr lang="en-US" dirty="0"/>
              <a:t> must take into account the </a:t>
            </a:r>
            <a:r>
              <a:rPr lang="en-US" b="1" dirty="0"/>
              <a:t>nature of target market and the innovation </a:t>
            </a:r>
            <a:r>
              <a:rPr lang="en-US" dirty="0"/>
              <a:t>in order to shape perceptions and expectations about the product’s installed base and availability of complementary goods. Consideration should be given tailoring marketing to particular adopter categories.</a:t>
            </a:r>
          </a:p>
          <a:p>
            <a:pPr lvl="1"/>
            <a:r>
              <a:rPr lang="en-US" b="1" dirty="0"/>
              <a:t/>
            </a:r>
            <a:br>
              <a:rPr lang="en-US" b="1" dirty="0"/>
            </a:br>
            <a:r>
              <a:rPr lang="en-US" b="1" dirty="0"/>
              <a:t>Major Marketing Methods</a:t>
            </a:r>
            <a:r>
              <a:rPr lang="en-US" dirty="0"/>
              <a:t> include advertising, promotions and publicity/public relations.  </a:t>
            </a:r>
          </a:p>
          <a:p>
            <a:pPr lvl="2"/>
            <a:endParaRPr lang="en-US" b="1" dirty="0"/>
          </a:p>
          <a:p>
            <a:pPr lvl="2"/>
            <a:r>
              <a:rPr lang="en-US" b="1" dirty="0"/>
              <a:t>Advertising</a:t>
            </a:r>
            <a:r>
              <a:rPr lang="en-US" dirty="0"/>
              <a:t> is used to build customer</a:t>
            </a:r>
            <a:r>
              <a:rPr lang="en-US" b="1" dirty="0"/>
              <a:t> awareness</a:t>
            </a:r>
            <a:r>
              <a:rPr lang="en-US" dirty="0"/>
              <a:t> of a technological innovation through an </a:t>
            </a:r>
            <a:r>
              <a:rPr lang="en-US" b="1" dirty="0"/>
              <a:t>effective advertising message</a:t>
            </a:r>
            <a:r>
              <a:rPr lang="en-US" dirty="0"/>
              <a:t> placed in the </a:t>
            </a:r>
            <a:r>
              <a:rPr lang="en-US" b="1" dirty="0"/>
              <a:t>advertising media</a:t>
            </a:r>
            <a:r>
              <a:rPr lang="en-US" dirty="0"/>
              <a:t> most likely to reach the target market.</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12</a:t>
            </a:fld>
            <a:endParaRPr lang="en-US"/>
          </a:p>
        </p:txBody>
      </p:sp>
    </p:spTree>
    <p:extLst>
      <p:ext uri="{BB962C8B-B14F-4D97-AF65-F5344CB8AC3E}">
        <p14:creationId xmlns:p14="http://schemas.microsoft.com/office/powerpoint/2010/main" val="655180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7FD0FF-23B8-432E-8308-81A2B65B569C}" type="slidenum">
              <a:rPr lang="en-US" smtClean="0"/>
              <a:pPr/>
              <a:t>13</a:t>
            </a:fld>
            <a:endParaRPr lang="en-US"/>
          </a:p>
        </p:txBody>
      </p:sp>
    </p:spTree>
    <p:extLst>
      <p:ext uri="{BB962C8B-B14F-4D97-AF65-F5344CB8AC3E}">
        <p14:creationId xmlns:p14="http://schemas.microsoft.com/office/powerpoint/2010/main" val="3684906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b="1" dirty="0"/>
              <a:t>Promotions </a:t>
            </a:r>
            <a:r>
              <a:rPr lang="en-US" dirty="0"/>
              <a:t>are </a:t>
            </a:r>
            <a:r>
              <a:rPr lang="en-US" b="1" dirty="0"/>
              <a:t>temporary</a:t>
            </a:r>
            <a:r>
              <a:rPr lang="en-US" dirty="0"/>
              <a:t> selling tactics used at the customer or distributor level</a:t>
            </a:r>
            <a:r>
              <a:rPr lang="en-US" b="1" dirty="0"/>
              <a:t> </a:t>
            </a:r>
            <a:r>
              <a:rPr lang="en-US" dirty="0"/>
              <a:t>to </a:t>
            </a:r>
            <a:r>
              <a:rPr lang="en-US" b="1" dirty="0"/>
              <a:t>stimulate purchase</a:t>
            </a:r>
            <a:r>
              <a:rPr lang="en-US" dirty="0"/>
              <a:t> or trial.  Examples include:</a:t>
            </a:r>
          </a:p>
          <a:p>
            <a:pPr lvl="2"/>
            <a:r>
              <a:rPr lang="en-US" dirty="0"/>
              <a:t>Offering samples or free trial.</a:t>
            </a:r>
          </a:p>
          <a:p>
            <a:pPr lvl="2"/>
            <a:r>
              <a:rPr lang="en-US" dirty="0"/>
              <a:t>Offering cash rebates after purchase.</a:t>
            </a:r>
          </a:p>
          <a:p>
            <a:pPr lvl="2"/>
            <a:r>
              <a:rPr lang="en-US" dirty="0"/>
              <a:t>Including an additional product with purchase.</a:t>
            </a:r>
          </a:p>
          <a:p>
            <a:pPr lvl="2"/>
            <a:r>
              <a:rPr lang="en-US" dirty="0"/>
              <a:t>Offering sales bonuses to distributor or retailer sales representatives.</a:t>
            </a:r>
          </a:p>
          <a:p>
            <a:pPr lvl="2"/>
            <a:endParaRPr lang="en-US" dirty="0"/>
          </a:p>
          <a:p>
            <a:pPr marL="933237" lvl="2" defTabSz="933237"/>
            <a:r>
              <a:rPr lang="en-US" b="1" dirty="0"/>
              <a:t>Publicity and Public Relations</a:t>
            </a:r>
            <a:r>
              <a:rPr lang="en-US" dirty="0"/>
              <a:t> can be used to generate </a:t>
            </a:r>
            <a:r>
              <a:rPr lang="en-US" b="1" dirty="0"/>
              <a:t>word-of-mouth </a:t>
            </a:r>
            <a:r>
              <a:rPr lang="en-US" dirty="0"/>
              <a:t>recommendations, </a:t>
            </a:r>
            <a:r>
              <a:rPr lang="en-US" b="1" dirty="0"/>
              <a:t>public awareness</a:t>
            </a:r>
            <a:r>
              <a:rPr lang="en-US" dirty="0"/>
              <a:t> and </a:t>
            </a:r>
            <a:r>
              <a:rPr lang="en-US" b="1" dirty="0"/>
              <a:t>goodwill</a:t>
            </a:r>
            <a:r>
              <a:rPr lang="en-US" dirty="0"/>
              <a:t>.</a:t>
            </a:r>
          </a:p>
          <a:p>
            <a:pPr lvl="2"/>
            <a:endParaRPr lang="en-US" dirty="0"/>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14</a:t>
            </a:fld>
            <a:endParaRPr lang="en-US"/>
          </a:p>
        </p:txBody>
      </p:sp>
    </p:spTree>
    <p:extLst>
      <p:ext uri="{BB962C8B-B14F-4D97-AF65-F5344CB8AC3E}">
        <p14:creationId xmlns:p14="http://schemas.microsoft.com/office/powerpoint/2010/main" val="3912152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7FD0FF-23B8-432E-8308-81A2B65B569C}" type="slidenum">
              <a:rPr lang="en-US" smtClean="0"/>
              <a:pPr/>
              <a:t>15</a:t>
            </a:fld>
            <a:endParaRPr lang="en-US"/>
          </a:p>
        </p:txBody>
      </p:sp>
    </p:spTree>
    <p:extLst>
      <p:ext uri="{BB962C8B-B14F-4D97-AF65-F5344CB8AC3E}">
        <p14:creationId xmlns:p14="http://schemas.microsoft.com/office/powerpoint/2010/main" val="3672193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3237"/>
            <a:r>
              <a:rPr lang="en-US" b="1" dirty="0"/>
              <a:t>Tailoring the Marketing Plan to Intended Adopters </a:t>
            </a:r>
            <a:r>
              <a:rPr lang="en-US" dirty="0"/>
              <a:t>is crucial because each adopter group responds to different marketing content. For example, </a:t>
            </a:r>
            <a:r>
              <a:rPr lang="en-US" b="1" dirty="0"/>
              <a:t>early adopters</a:t>
            </a:r>
            <a:r>
              <a:rPr lang="en-US" dirty="0"/>
              <a:t> usually respond to marketing materials emphasizing </a:t>
            </a:r>
            <a:r>
              <a:rPr lang="en-US" b="1" dirty="0"/>
              <a:t>technical content</a:t>
            </a:r>
            <a:r>
              <a:rPr lang="en-US" dirty="0"/>
              <a:t> and the leading edge nature of innovation.  </a:t>
            </a:r>
            <a:r>
              <a:rPr lang="en-US" b="1" dirty="0"/>
              <a:t>Later adopters</a:t>
            </a:r>
            <a:r>
              <a:rPr lang="en-US" dirty="0"/>
              <a:t> respond to marketing materials that communicate a product’s </a:t>
            </a:r>
            <a:r>
              <a:rPr lang="en-US" b="1" dirty="0"/>
              <a:t>completeness</a:t>
            </a:r>
            <a:r>
              <a:rPr lang="en-US" dirty="0"/>
              <a:t>, </a:t>
            </a:r>
            <a:r>
              <a:rPr lang="en-US" b="1" dirty="0"/>
              <a:t>ease of use</a:t>
            </a:r>
            <a:r>
              <a:rPr lang="en-US" dirty="0"/>
              <a:t>, </a:t>
            </a:r>
            <a:r>
              <a:rPr lang="en-US" b="1" dirty="0"/>
              <a:t>lifestyle match</a:t>
            </a:r>
            <a:r>
              <a:rPr lang="en-US" dirty="0"/>
              <a:t>, and </a:t>
            </a:r>
            <a:r>
              <a:rPr lang="en-US" b="1" dirty="0"/>
              <a:t>legitimacy</a:t>
            </a:r>
            <a:r>
              <a:rPr lang="en-US" dirty="0"/>
              <a:t>.  Transitioning from marketing to early adopters to late adopters may have to overcome some difficulties when the early majority is not yet convinced of technology’s utility.  </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16</a:t>
            </a:fld>
            <a:endParaRPr lang="en-US"/>
          </a:p>
        </p:txBody>
      </p:sp>
    </p:spTree>
    <p:extLst>
      <p:ext uri="{BB962C8B-B14F-4D97-AF65-F5344CB8AC3E}">
        <p14:creationId xmlns:p14="http://schemas.microsoft.com/office/powerpoint/2010/main" val="2368017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7FD0FF-23B8-432E-8308-81A2B65B569C}" type="slidenum">
              <a:rPr lang="en-US" smtClean="0"/>
              <a:pPr/>
              <a:t>17</a:t>
            </a:fld>
            <a:endParaRPr lang="en-US"/>
          </a:p>
        </p:txBody>
      </p:sp>
    </p:spTree>
    <p:extLst>
      <p:ext uri="{BB962C8B-B14F-4D97-AF65-F5344CB8AC3E}">
        <p14:creationId xmlns:p14="http://schemas.microsoft.com/office/powerpoint/2010/main" val="1961629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Creating an Information Epidemic</a:t>
            </a:r>
            <a:r>
              <a:rPr lang="en-US" dirty="0"/>
              <a:t> </a:t>
            </a:r>
          </a:p>
          <a:p>
            <a:pPr lvl="1"/>
            <a:r>
              <a:rPr lang="en-US" dirty="0"/>
              <a:t>Certain individuals can have a disproportionate effect on the marketplace.  </a:t>
            </a:r>
            <a:r>
              <a:rPr lang="en-US" dirty="0" err="1"/>
              <a:t>Gladwell</a:t>
            </a:r>
            <a:r>
              <a:rPr lang="en-US" dirty="0"/>
              <a:t> categorized these individuals into three categories: </a:t>
            </a:r>
          </a:p>
          <a:p>
            <a:pPr lvl="2"/>
            <a:endParaRPr lang="en-US" b="1" dirty="0"/>
          </a:p>
          <a:p>
            <a:pPr lvl="2"/>
            <a:r>
              <a:rPr lang="en-US" b="1" dirty="0"/>
              <a:t>Connectors</a:t>
            </a:r>
            <a:r>
              <a:rPr lang="en-US" dirty="0"/>
              <a:t> have an </a:t>
            </a:r>
            <a:r>
              <a:rPr lang="en-US" b="1" dirty="0"/>
              <a:t>exceptionally high number of diverse acquaintances</a:t>
            </a:r>
            <a:r>
              <a:rPr lang="en-US" dirty="0"/>
              <a:t>, a </a:t>
            </a:r>
            <a:r>
              <a:rPr lang="en-US" b="1" dirty="0"/>
              <a:t>high social drive</a:t>
            </a:r>
            <a:r>
              <a:rPr lang="en-US" dirty="0"/>
              <a:t>, and are </a:t>
            </a:r>
            <a:r>
              <a:rPr lang="en-US" b="1" dirty="0"/>
              <a:t>likely to bring together people that are otherwise unlikely to meet</a:t>
            </a:r>
            <a:r>
              <a:rPr lang="en-US" dirty="0"/>
              <a:t>.</a:t>
            </a:r>
          </a:p>
          <a:p>
            <a:pPr lvl="2"/>
            <a:endParaRPr lang="en-US" b="1" dirty="0"/>
          </a:p>
          <a:p>
            <a:pPr lvl="2"/>
            <a:r>
              <a:rPr lang="en-US" b="1" dirty="0"/>
              <a:t>Mavens</a:t>
            </a:r>
            <a:r>
              <a:rPr lang="en-US" dirty="0"/>
              <a:t> are driven to </a:t>
            </a:r>
            <a:r>
              <a:rPr lang="en-US" b="1" dirty="0"/>
              <a:t>obtain and share knowledge</a:t>
            </a:r>
            <a:r>
              <a:rPr lang="en-US" dirty="0"/>
              <a:t> about items of interest to them (product prices, attributes, etc.).</a:t>
            </a:r>
          </a:p>
          <a:p>
            <a:pPr lvl="2"/>
            <a:r>
              <a:rPr lang="en-US" b="1" dirty="0"/>
              <a:t>Salespersons </a:t>
            </a:r>
            <a:r>
              <a:rPr lang="en-US" dirty="0"/>
              <a:t>are able to transmit verbal and nonverbal cues that enable them to</a:t>
            </a:r>
            <a:r>
              <a:rPr lang="en-US" b="1" dirty="0"/>
              <a:t> influence other’s emotional responses</a:t>
            </a:r>
            <a:r>
              <a:rPr lang="en-US" dirty="0"/>
              <a:t> and for our purposes purchasing decisions.</a:t>
            </a:r>
          </a:p>
          <a:p>
            <a:pPr lvl="2"/>
            <a:endParaRPr lang="en-US" b="1" dirty="0"/>
          </a:p>
          <a:p>
            <a:pPr lvl="2"/>
            <a:r>
              <a:rPr lang="en-US" b="1" dirty="0"/>
              <a:t>Using Marketing to</a:t>
            </a:r>
            <a:r>
              <a:rPr lang="en-US" dirty="0"/>
              <a:t> </a:t>
            </a:r>
            <a:r>
              <a:rPr lang="en-US" b="1" dirty="0"/>
              <a:t>Shape Perceptions and Expectations</a:t>
            </a:r>
            <a:r>
              <a:rPr lang="en-US" dirty="0"/>
              <a:t> – Advertising, promotions and publicity will all play an important part in shaping the market’s expectations about the product, the installed base and the availability of complementary goods.  </a:t>
            </a:r>
          </a:p>
          <a:p>
            <a:pPr lvl="2"/>
            <a:endParaRPr lang="en-US" b="1" dirty="0"/>
          </a:p>
          <a:p>
            <a:pPr lvl="2"/>
            <a:r>
              <a:rPr lang="en-US" b="1" dirty="0"/>
              <a:t>Preannouncements and Press Releases</a:t>
            </a:r>
            <a:r>
              <a:rPr lang="en-US" dirty="0"/>
              <a:t> aggressively promoting existing and planned products can increase the actual and perceived installed base, both of which may drive future adoptions.  “</a:t>
            </a:r>
            <a:r>
              <a:rPr lang="en-US" b="1" dirty="0"/>
              <a:t>Vaporware</a:t>
            </a:r>
            <a:r>
              <a:rPr lang="en-US" dirty="0"/>
              <a:t>” is the pre-advertising of products not yet on the market and are often used to encourage customers to wait for a firms product when a competitors product is already available.  </a:t>
            </a:r>
          </a:p>
          <a:p>
            <a:pPr lvl="2"/>
            <a:endParaRPr lang="en-US" b="1" dirty="0"/>
          </a:p>
          <a:p>
            <a:pPr lvl="2"/>
            <a:r>
              <a:rPr lang="en-US" b="1" dirty="0"/>
              <a:t>Reputation</a:t>
            </a:r>
            <a:r>
              <a:rPr lang="en-US" dirty="0"/>
              <a:t> (for introducing successful, well-supported innovations) will influence customers’, distributors’ and complementary goods producers’ expectations of the new product. </a:t>
            </a:r>
          </a:p>
          <a:p>
            <a:pPr lvl="2"/>
            <a:r>
              <a:rPr lang="en-US" b="1" dirty="0"/>
              <a:t/>
            </a:r>
            <a:br>
              <a:rPr lang="en-US" b="1" dirty="0"/>
            </a:br>
            <a:r>
              <a:rPr lang="en-US" b="1" dirty="0"/>
              <a:t>Credible Commitments </a:t>
            </a:r>
            <a:r>
              <a:rPr lang="en-US" dirty="0"/>
              <a:t>including financial commitments to a new technology, either in R&amp;D costs or in new manufacturing capability, will signal the market about the firm’s confidence in and commitment to the new product.</a:t>
            </a:r>
          </a:p>
          <a:p>
            <a:r>
              <a:rPr lang="en-US" b="1" dirty="0"/>
              <a:t> </a:t>
            </a:r>
            <a:endParaRPr lang="en-US" sz="1100" b="1" dirty="0"/>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18</a:t>
            </a:fld>
            <a:endParaRPr lang="en-US"/>
          </a:p>
        </p:txBody>
      </p:sp>
    </p:spTree>
    <p:extLst>
      <p:ext uri="{BB962C8B-B14F-4D97-AF65-F5344CB8AC3E}">
        <p14:creationId xmlns:p14="http://schemas.microsoft.com/office/powerpoint/2010/main" val="2939319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E0B5CC7-91BB-4529-9958-8F4C26D59932}" type="slidenum">
              <a:rPr lang="en-US"/>
              <a:pPr/>
              <a:t>19</a:t>
            </a:fld>
            <a:endParaRPr lang="en-US"/>
          </a:p>
        </p:txBody>
      </p:sp>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endParaRPr lang="en-US" dirty="0"/>
          </a:p>
        </p:txBody>
      </p:sp>
      <p:sp>
        <p:nvSpPr>
          <p:cNvPr id="34820" name="Slide Number Placeholder 3"/>
          <p:cNvSpPr txBox="1">
            <a:spLocks noGrp="1"/>
          </p:cNvSpPr>
          <p:nvPr/>
        </p:nvSpPr>
        <p:spPr bwMode="auto">
          <a:xfrm>
            <a:off x="3978132" y="8842029"/>
            <a:ext cx="3043343" cy="46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D9C0996-7632-4513-A0EB-56F2828B7FEC}" type="slidenum">
              <a:rPr lang="en-US" sz="1200"/>
              <a:pPr algn="r"/>
              <a:t>19</a:t>
            </a:fld>
            <a:endParaRPr lang="en-US" sz="1200"/>
          </a:p>
        </p:txBody>
      </p:sp>
    </p:spTree>
    <p:extLst>
      <p:ext uri="{BB962C8B-B14F-4D97-AF65-F5344CB8AC3E}">
        <p14:creationId xmlns:p14="http://schemas.microsoft.com/office/powerpoint/2010/main" val="418054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Deployment </a:t>
            </a:r>
            <a:r>
              <a:rPr lang="en-US" dirty="0"/>
              <a:t>is a </a:t>
            </a:r>
            <a:r>
              <a:rPr lang="en-US" b="1" dirty="0"/>
              <a:t>key component</a:t>
            </a:r>
            <a:r>
              <a:rPr lang="en-US" dirty="0"/>
              <a:t> </a:t>
            </a:r>
            <a:r>
              <a:rPr lang="en-US" b="1" dirty="0"/>
              <a:t>of the innovation process</a:t>
            </a:r>
            <a:r>
              <a:rPr lang="en-US" dirty="0"/>
              <a:t> because a new product has little value in and of itself.  It is only when people understand the innovation, can access it and utilize it regularly that the product is of value.  The best deployment strategies </a:t>
            </a:r>
            <a:r>
              <a:rPr lang="en-US" b="1" dirty="0"/>
              <a:t>accelerate adoption by</a:t>
            </a:r>
            <a:r>
              <a:rPr lang="en-US" dirty="0"/>
              <a:t> </a:t>
            </a:r>
            <a:r>
              <a:rPr lang="en-US" b="1" dirty="0"/>
              <a:t>reducing uncertainty</a:t>
            </a:r>
            <a:r>
              <a:rPr lang="en-US" dirty="0"/>
              <a:t> about the product and </a:t>
            </a:r>
            <a:r>
              <a:rPr lang="en-US" b="1" dirty="0"/>
              <a:t>lowering resistance to switching from competing goods</a:t>
            </a:r>
            <a:r>
              <a:rPr lang="en-US" dirty="0"/>
              <a:t>.  Five </a:t>
            </a:r>
            <a:r>
              <a:rPr lang="en-US" b="1" dirty="0"/>
              <a:t>key elements</a:t>
            </a:r>
            <a:r>
              <a:rPr lang="en-US" dirty="0"/>
              <a:t> of deployment are covered in this chapter: </a:t>
            </a:r>
            <a:r>
              <a:rPr lang="en-US" b="1" dirty="0"/>
              <a:t>timing, licensing and compatibility, pricing, distribution, </a:t>
            </a:r>
            <a:r>
              <a:rPr lang="en-US" dirty="0"/>
              <a:t>and</a:t>
            </a:r>
            <a:r>
              <a:rPr lang="en-US" b="1" dirty="0"/>
              <a:t> marketing</a:t>
            </a:r>
            <a:r>
              <a:rPr lang="en-US" dirty="0"/>
              <a:t>.</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2</a:t>
            </a:fld>
            <a:endParaRPr lang="en-US"/>
          </a:p>
        </p:txBody>
      </p:sp>
    </p:spTree>
    <p:extLst>
      <p:ext uri="{BB962C8B-B14F-4D97-AF65-F5344CB8AC3E}">
        <p14:creationId xmlns:p14="http://schemas.microsoft.com/office/powerpoint/2010/main" val="2693424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7B8E010-4B11-4FAC-ADC5-E512F9787EA9}" type="slidenum">
              <a:rPr lang="en-US"/>
              <a:pPr/>
              <a:t>20</a:t>
            </a:fld>
            <a:endParaRPr lang="en-US"/>
          </a:p>
        </p:txBody>
      </p:sp>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p:txBody>
          <a:bodyPr/>
          <a:lstStyle/>
          <a:p>
            <a:endParaRPr lang="en-US" dirty="0"/>
          </a:p>
        </p:txBody>
      </p:sp>
      <p:sp>
        <p:nvSpPr>
          <p:cNvPr id="36868" name="Slide Number Placeholder 3"/>
          <p:cNvSpPr txBox="1">
            <a:spLocks noGrp="1"/>
          </p:cNvSpPr>
          <p:nvPr/>
        </p:nvSpPr>
        <p:spPr bwMode="auto">
          <a:xfrm>
            <a:off x="3978132" y="8842029"/>
            <a:ext cx="3043343" cy="46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82AD057C-7B5B-41A0-BDBB-7BE2796562EC}" type="slidenum">
              <a:rPr lang="en-US" sz="1200"/>
              <a:pPr algn="r"/>
              <a:t>20</a:t>
            </a:fld>
            <a:endParaRPr lang="en-US" sz="1200"/>
          </a:p>
        </p:txBody>
      </p:sp>
    </p:spTree>
    <p:extLst>
      <p:ext uri="{BB962C8B-B14F-4D97-AF65-F5344CB8AC3E}">
        <p14:creationId xmlns:p14="http://schemas.microsoft.com/office/powerpoint/2010/main" val="225303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Launch Timing</a:t>
            </a:r>
            <a:r>
              <a:rPr lang="en-US" dirty="0"/>
              <a:t> </a:t>
            </a:r>
          </a:p>
          <a:p>
            <a:pPr lvl="1"/>
            <a:r>
              <a:rPr lang="en-US" dirty="0"/>
              <a:t>Beyond the issues of timing discussed in Chapter 5, timing a product launch to take advantage of </a:t>
            </a:r>
            <a:r>
              <a:rPr lang="en-US" b="1" dirty="0"/>
              <a:t>seasonal effects</a:t>
            </a:r>
            <a:r>
              <a:rPr lang="en-US" dirty="0"/>
              <a:t>, or </a:t>
            </a:r>
            <a:r>
              <a:rPr lang="en-US" b="1" dirty="0"/>
              <a:t>to prevent or allow cannibalization</a:t>
            </a:r>
            <a:r>
              <a:rPr lang="en-US" dirty="0"/>
              <a:t> of existing products, can be an important part of a deployment strategy.</a:t>
            </a:r>
          </a:p>
          <a:p>
            <a:pPr lvl="1"/>
            <a:endParaRPr lang="en-US" b="1" dirty="0"/>
          </a:p>
          <a:p>
            <a:pPr lvl="1"/>
            <a:r>
              <a:rPr lang="en-US" b="1" dirty="0"/>
              <a:t>Strategic Launch Timing </a:t>
            </a:r>
            <a:r>
              <a:rPr lang="en-US" dirty="0"/>
              <a:t>is a function of many factors including </a:t>
            </a:r>
            <a:r>
              <a:rPr lang="en-US" b="1" dirty="0"/>
              <a:t>seasonal or business cycles</a:t>
            </a:r>
            <a:r>
              <a:rPr lang="en-US" dirty="0"/>
              <a:t> and the </a:t>
            </a:r>
            <a:r>
              <a:rPr lang="en-US" b="1" dirty="0"/>
              <a:t>availability of complementary goods</a:t>
            </a:r>
            <a:r>
              <a:rPr lang="en-US" dirty="0"/>
              <a:t>.  Video game producers typically introduce new game consoles to coincide with the Christmas shopping season, but it is essential that complementary goods (to help create demand) and sufficient production (to meet demand) are readily available when the product is introduced. For products characterized by </a:t>
            </a:r>
            <a:r>
              <a:rPr lang="en-US" b="1" dirty="0"/>
              <a:t>rapid technological change</a:t>
            </a:r>
            <a:r>
              <a:rPr lang="en-US" dirty="0"/>
              <a:t>, new product introductions should not follow so closely after the </a:t>
            </a:r>
            <a:r>
              <a:rPr lang="en-US" b="1" dirty="0"/>
              <a:t>previous generation</a:t>
            </a:r>
            <a:r>
              <a:rPr lang="en-US" dirty="0"/>
              <a:t> that consumers are reluctant to replace it, nor should the </a:t>
            </a:r>
            <a:r>
              <a:rPr lang="en-US" b="1" dirty="0"/>
              <a:t>next generation</a:t>
            </a:r>
            <a:r>
              <a:rPr lang="en-US" dirty="0"/>
              <a:t> be so long in coming that a competitor gets to the market first and establishes itself as the market leader.</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3</a:t>
            </a:fld>
            <a:endParaRPr lang="en-US"/>
          </a:p>
        </p:txBody>
      </p:sp>
    </p:spTree>
    <p:extLst>
      <p:ext uri="{BB962C8B-B14F-4D97-AF65-F5344CB8AC3E}">
        <p14:creationId xmlns:p14="http://schemas.microsoft.com/office/powerpoint/2010/main" val="56862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3237"/>
            <a:r>
              <a:rPr lang="en-US" b="1" dirty="0"/>
              <a:t>Optimizing Cash Flow versus Embracing Cannibalization</a:t>
            </a:r>
            <a:r>
              <a:rPr lang="en-US" dirty="0"/>
              <a:t> is a very difficult choice for firms to make. There are instances when it is in the firm’s best interest to introduce new generations of technology while the current generation is still viable.  Though this strategy will result in the new generation </a:t>
            </a:r>
            <a:r>
              <a:rPr lang="en-US" b="1" dirty="0"/>
              <a:t>cannibalizing</a:t>
            </a:r>
            <a:r>
              <a:rPr lang="en-US" dirty="0"/>
              <a:t> sales of the previous generation, it is more likely to </a:t>
            </a:r>
            <a:r>
              <a:rPr lang="en-US" b="1" dirty="0"/>
              <a:t>keep consumers loyal</a:t>
            </a:r>
            <a:r>
              <a:rPr lang="en-US" dirty="0"/>
              <a:t> to the product and prevent them from switching to another manufacturer.  </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4</a:t>
            </a:fld>
            <a:endParaRPr lang="en-US"/>
          </a:p>
        </p:txBody>
      </p:sp>
    </p:spTree>
    <p:extLst>
      <p:ext uri="{BB962C8B-B14F-4D97-AF65-F5344CB8AC3E}">
        <p14:creationId xmlns:p14="http://schemas.microsoft.com/office/powerpoint/2010/main" val="183481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Licensing Strategies and Compatibility</a:t>
            </a:r>
            <a:endParaRPr lang="en-US" dirty="0"/>
          </a:p>
          <a:p>
            <a:pPr lvl="1"/>
            <a:r>
              <a:rPr lang="en-US" dirty="0"/>
              <a:t>Firms should consider the new product’s </a:t>
            </a:r>
            <a:r>
              <a:rPr lang="en-US" b="1" dirty="0"/>
              <a:t>compatibility</a:t>
            </a:r>
            <a:r>
              <a:rPr lang="en-US" dirty="0"/>
              <a:t> with competitors’ or its own products when developing a deployment strategy.  By making the new product compatible with existing products, the firm can take advantage of a </a:t>
            </a:r>
            <a:r>
              <a:rPr lang="en-US" b="1" dirty="0"/>
              <a:t>large installed base</a:t>
            </a:r>
            <a:r>
              <a:rPr lang="en-US" dirty="0"/>
              <a:t>.  A firm with a large installed base for its own goods may choose to make its products incompatible with other technologies in order to prevent competitors from leveraging the installed base to create demand for competing products.  The decision to make new products </a:t>
            </a:r>
            <a:r>
              <a:rPr lang="en-US" b="1" dirty="0"/>
              <a:t>backward compatible </a:t>
            </a:r>
            <a:r>
              <a:rPr lang="en-US" dirty="0"/>
              <a:t>with previous generations can be especially effective when combined with continuous innovation.  It takes advantage of the existing installed base and prevents competitors from creating a technological gap.  </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5</a:t>
            </a:fld>
            <a:endParaRPr lang="en-US"/>
          </a:p>
        </p:txBody>
      </p:sp>
    </p:spTree>
    <p:extLst>
      <p:ext uri="{BB962C8B-B14F-4D97-AF65-F5344CB8AC3E}">
        <p14:creationId xmlns:p14="http://schemas.microsoft.com/office/powerpoint/2010/main" val="2062502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Pricing Strategies</a:t>
            </a:r>
            <a:endParaRPr lang="en-US" dirty="0"/>
          </a:p>
          <a:p>
            <a:pPr lvl="1"/>
            <a:r>
              <a:rPr lang="en-US" dirty="0"/>
              <a:t>Pricing strategies influence a </a:t>
            </a:r>
            <a:r>
              <a:rPr lang="en-US" b="1" dirty="0"/>
              <a:t>product’s position in the market</a:t>
            </a:r>
            <a:r>
              <a:rPr lang="en-US" dirty="0"/>
              <a:t>, the </a:t>
            </a:r>
            <a:r>
              <a:rPr lang="en-US" b="1" dirty="0"/>
              <a:t>rate of adoption</a:t>
            </a:r>
            <a:r>
              <a:rPr lang="en-US" dirty="0"/>
              <a:t> and the </a:t>
            </a:r>
            <a:r>
              <a:rPr lang="en-US" b="1" dirty="0"/>
              <a:t>firm’s cash flow</a:t>
            </a:r>
            <a:r>
              <a:rPr lang="en-US" dirty="0"/>
              <a:t>.  A range of goals and corresponding pricing strategies are listed below:</a:t>
            </a:r>
          </a:p>
          <a:p>
            <a:pPr lvl="2"/>
            <a:r>
              <a:rPr lang="en-US" b="1" dirty="0"/>
              <a:t>Survival pricing</a:t>
            </a:r>
            <a:r>
              <a:rPr lang="en-US" dirty="0"/>
              <a:t> covers variable costs and some fixed costs and may be used in short run when there is </a:t>
            </a:r>
            <a:r>
              <a:rPr lang="en-US" b="1" dirty="0"/>
              <a:t>overcapacity</a:t>
            </a:r>
            <a:r>
              <a:rPr lang="en-US" dirty="0"/>
              <a:t> or </a:t>
            </a:r>
            <a:r>
              <a:rPr lang="en-US" b="1" dirty="0"/>
              <a:t>intense price competition</a:t>
            </a:r>
            <a:r>
              <a:rPr lang="en-US" dirty="0"/>
              <a:t>.</a:t>
            </a:r>
          </a:p>
          <a:p>
            <a:pPr lvl="2"/>
            <a:r>
              <a:rPr lang="en-US" b="1" dirty="0"/>
              <a:t>Maximize current profit </a:t>
            </a:r>
            <a:r>
              <a:rPr lang="en-US" dirty="0"/>
              <a:t>pricing establishes the price to maximize cash flow or rate of return on investment in the short run and is based on cost and demand estimates. </a:t>
            </a:r>
          </a:p>
          <a:p>
            <a:pPr lvl="2"/>
            <a:r>
              <a:rPr lang="en-US" b="1" dirty="0"/>
              <a:t>Maximum market skimming</a:t>
            </a:r>
            <a:r>
              <a:rPr lang="en-US" dirty="0"/>
              <a:t> pricing usually begins with a </a:t>
            </a:r>
            <a:r>
              <a:rPr lang="en-US" b="1" dirty="0"/>
              <a:t>high introductory price </a:t>
            </a:r>
            <a:r>
              <a:rPr lang="en-US" dirty="0"/>
              <a:t>to </a:t>
            </a:r>
            <a:r>
              <a:rPr lang="en-US" b="1" dirty="0"/>
              <a:t>signal high value</a:t>
            </a:r>
            <a:r>
              <a:rPr lang="en-US" dirty="0"/>
              <a:t> and recover initial development costs.  This approach assumes that demand is unrelated to price and may attract competitors to market.</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6</a:t>
            </a:fld>
            <a:endParaRPr lang="en-US"/>
          </a:p>
        </p:txBody>
      </p:sp>
    </p:spTree>
    <p:extLst>
      <p:ext uri="{BB962C8B-B14F-4D97-AF65-F5344CB8AC3E}">
        <p14:creationId xmlns:p14="http://schemas.microsoft.com/office/powerpoint/2010/main" val="2004065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33237"/>
            <a:r>
              <a:rPr lang="en-US" b="1" dirty="0"/>
              <a:t>Maximum market share</a:t>
            </a:r>
            <a:r>
              <a:rPr lang="en-US" dirty="0"/>
              <a:t> or </a:t>
            </a:r>
            <a:r>
              <a:rPr lang="en-US" b="1" dirty="0"/>
              <a:t>penetration pricing</a:t>
            </a:r>
            <a:r>
              <a:rPr lang="en-US" dirty="0"/>
              <a:t> sets the price as low as possible to attract customers in order to increase volume and decrease production costs.  When an industry is characterized by </a:t>
            </a:r>
            <a:r>
              <a:rPr lang="en-US" b="1" dirty="0"/>
              <a:t>increasing returns</a:t>
            </a:r>
            <a:r>
              <a:rPr lang="en-US" dirty="0"/>
              <a:t> this can be a successful strategy because it can provide the firm with a powerful foothold as </a:t>
            </a:r>
            <a:r>
              <a:rPr lang="en-US" b="1" dirty="0"/>
              <a:t>low cost provider</a:t>
            </a:r>
            <a:r>
              <a:rPr lang="en-US" dirty="0"/>
              <a:t>.  </a:t>
            </a:r>
          </a:p>
          <a:p>
            <a:pPr marL="0" lvl="2" defTabSz="933237"/>
            <a:endParaRPr lang="en-US" b="1" dirty="0"/>
          </a:p>
          <a:p>
            <a:pPr marL="0" lvl="2" defTabSz="933237"/>
            <a:r>
              <a:rPr lang="en-US" b="1" dirty="0"/>
              <a:t>Pricing below cost</a:t>
            </a:r>
            <a:r>
              <a:rPr lang="en-US" dirty="0"/>
              <a:t> can be an effective strategy when a firm expects to generate profits from the sale of </a:t>
            </a:r>
            <a:r>
              <a:rPr lang="en-US" b="1" dirty="0"/>
              <a:t>complementary goods</a:t>
            </a:r>
            <a:r>
              <a:rPr lang="en-US" dirty="0"/>
              <a:t>.</a:t>
            </a:r>
          </a:p>
          <a:p>
            <a:pPr marL="0" lvl="2" defTabSz="933237"/>
            <a:endParaRPr lang="en-US" b="1" dirty="0"/>
          </a:p>
          <a:p>
            <a:pPr marL="0" lvl="2" defTabSz="933237"/>
            <a:r>
              <a:rPr lang="en-US" b="1" dirty="0"/>
              <a:t>Timing strategies</a:t>
            </a:r>
            <a:r>
              <a:rPr lang="en-US" dirty="0"/>
              <a:t> enable a firm to </a:t>
            </a:r>
            <a:r>
              <a:rPr lang="en-US" b="1" dirty="0"/>
              <a:t>manipulate customer perceptions</a:t>
            </a:r>
            <a:r>
              <a:rPr lang="en-US" dirty="0"/>
              <a:t> </a:t>
            </a:r>
            <a:r>
              <a:rPr lang="en-US" b="1" dirty="0"/>
              <a:t>of price </a:t>
            </a:r>
            <a:r>
              <a:rPr lang="en-US" dirty="0"/>
              <a:t>by changing how or when the purchase price is paid.  Options include </a:t>
            </a:r>
            <a:r>
              <a:rPr lang="en-US" b="1" dirty="0"/>
              <a:t>payment after a free trial period</a:t>
            </a:r>
            <a:r>
              <a:rPr lang="en-US" dirty="0"/>
              <a:t>, </a:t>
            </a:r>
            <a:r>
              <a:rPr lang="en-US" b="1" dirty="0"/>
              <a:t>leasing programs</a:t>
            </a:r>
            <a:r>
              <a:rPr lang="en-US" dirty="0"/>
              <a:t>, or a </a:t>
            </a:r>
            <a:r>
              <a:rPr lang="en-US" b="1" dirty="0"/>
              <a:t>give-away of the initial product </a:t>
            </a:r>
            <a:r>
              <a:rPr lang="en-US" dirty="0"/>
              <a:t>with profits earned from follow-on services.  In addition, </a:t>
            </a:r>
            <a:r>
              <a:rPr lang="en-US" b="1" dirty="0"/>
              <a:t>introductory pricing</a:t>
            </a:r>
            <a:r>
              <a:rPr lang="en-US" dirty="0"/>
              <a:t> allows company to test price points in the market.</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7</a:t>
            </a:fld>
            <a:endParaRPr lang="en-US"/>
          </a:p>
        </p:txBody>
      </p:sp>
    </p:spTree>
    <p:extLst>
      <p:ext uri="{BB962C8B-B14F-4D97-AF65-F5344CB8AC3E}">
        <p14:creationId xmlns:p14="http://schemas.microsoft.com/office/powerpoint/2010/main" val="4229828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3237"/>
            <a:r>
              <a:rPr lang="en-US" b="1" dirty="0"/>
              <a:t>Selling Direct versus Using Intermediaries</a:t>
            </a:r>
            <a:r>
              <a:rPr lang="en-US" dirty="0"/>
              <a:t> is a function of the degree of </a:t>
            </a:r>
            <a:r>
              <a:rPr lang="en-US" b="1" dirty="0"/>
              <a:t>control the company wants to maintain over pricing</a:t>
            </a:r>
            <a:r>
              <a:rPr lang="en-US" dirty="0"/>
              <a:t>, </a:t>
            </a:r>
            <a:r>
              <a:rPr lang="en-US" b="1" dirty="0"/>
              <a:t>service and selling processes and opportunities to capture customer information and customize products</a:t>
            </a:r>
            <a:r>
              <a:rPr lang="en-US" dirty="0"/>
              <a:t>. </a:t>
            </a:r>
            <a:r>
              <a:rPr lang="en-US" b="1" dirty="0"/>
              <a:t> </a:t>
            </a:r>
          </a:p>
        </p:txBody>
      </p:sp>
      <p:sp>
        <p:nvSpPr>
          <p:cNvPr id="4" name="Slide Number Placeholder 3"/>
          <p:cNvSpPr>
            <a:spLocks noGrp="1"/>
          </p:cNvSpPr>
          <p:nvPr>
            <p:ph type="sldNum" sz="quarter" idx="10"/>
          </p:nvPr>
        </p:nvSpPr>
        <p:spPr/>
        <p:txBody>
          <a:bodyPr/>
          <a:lstStyle/>
          <a:p>
            <a:fld id="{FA7FD0FF-23B8-432E-8308-81A2B65B569C}" type="slidenum">
              <a:rPr lang="en-US" smtClean="0"/>
              <a:pPr/>
              <a:t>8</a:t>
            </a:fld>
            <a:endParaRPr lang="en-US"/>
          </a:p>
        </p:txBody>
      </p:sp>
    </p:spTree>
    <p:extLst>
      <p:ext uri="{BB962C8B-B14F-4D97-AF65-F5344CB8AC3E}">
        <p14:creationId xmlns:p14="http://schemas.microsoft.com/office/powerpoint/2010/main" val="566377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3237"/>
            <a:r>
              <a:rPr lang="en-US" b="1" dirty="0"/>
              <a:t>Intermediaries</a:t>
            </a:r>
            <a:r>
              <a:rPr lang="en-US" dirty="0"/>
              <a:t> including OEMs (assemble parts into a new product sold under the OEM’s name) may </a:t>
            </a:r>
            <a:r>
              <a:rPr lang="en-US" b="1" dirty="0"/>
              <a:t>add value</a:t>
            </a:r>
            <a:r>
              <a:rPr lang="en-US" dirty="0"/>
              <a:t> and </a:t>
            </a:r>
            <a:r>
              <a:rPr lang="en-US" b="1" dirty="0"/>
              <a:t>increase demand</a:t>
            </a:r>
            <a:r>
              <a:rPr lang="en-US" dirty="0"/>
              <a:t> by drawing customers with </a:t>
            </a:r>
            <a:r>
              <a:rPr lang="en-US" b="1" dirty="0"/>
              <a:t>goods from a variety of manufacturers</a:t>
            </a:r>
            <a:r>
              <a:rPr lang="en-US" dirty="0"/>
              <a:t>, </a:t>
            </a:r>
            <a:r>
              <a:rPr lang="en-US" b="1" dirty="0"/>
              <a:t>providing transportation</a:t>
            </a:r>
            <a:r>
              <a:rPr lang="en-US" dirty="0"/>
              <a:t>, </a:t>
            </a:r>
            <a:r>
              <a:rPr lang="en-US" b="1" dirty="0"/>
              <a:t>carrying inventory</a:t>
            </a:r>
            <a:r>
              <a:rPr lang="en-US" dirty="0"/>
              <a:t>, </a:t>
            </a:r>
            <a:r>
              <a:rPr lang="en-US" b="1" dirty="0"/>
              <a:t>providing selling services</a:t>
            </a:r>
            <a:r>
              <a:rPr lang="en-US" dirty="0"/>
              <a:t>, </a:t>
            </a:r>
            <a:r>
              <a:rPr lang="en-US" b="1" dirty="0"/>
              <a:t>handling transactions</a:t>
            </a:r>
            <a:r>
              <a:rPr lang="en-US" dirty="0"/>
              <a:t> with customers and providing exposure to customers in </a:t>
            </a:r>
            <a:r>
              <a:rPr lang="en-US" b="1" dirty="0"/>
              <a:t>geographically dispersed locations</a:t>
            </a:r>
            <a:r>
              <a:rPr lang="en-US" dirty="0"/>
              <a:t>.</a:t>
            </a:r>
            <a:endParaRPr lang="en-US" dirty="0" smtClean="0"/>
          </a:p>
          <a:p>
            <a:pPr marL="0" lvl="1" defTabSz="933237"/>
            <a:endParaRPr lang="en-US" b="1" dirty="0"/>
          </a:p>
          <a:p>
            <a:pPr marL="0" lvl="1" defTabSz="933237"/>
            <a:r>
              <a:rPr lang="en-US" b="1" dirty="0"/>
              <a:t>Disintermediation</a:t>
            </a:r>
            <a:r>
              <a:rPr lang="en-US" dirty="0"/>
              <a:t> has changed the structure of some markets (due mainly to changes in information technology) by eliminating or changing intermediaries.  For example, the use of </a:t>
            </a:r>
            <a:r>
              <a:rPr lang="en-US" b="1" dirty="0"/>
              <a:t>online brokers</a:t>
            </a:r>
            <a:r>
              <a:rPr lang="en-US" dirty="0"/>
              <a:t> has reduced reliance on stock brokers and the growth in </a:t>
            </a:r>
            <a:r>
              <a:rPr lang="en-US" b="1" dirty="0"/>
              <a:t>online sales</a:t>
            </a:r>
            <a:r>
              <a:rPr lang="en-US" dirty="0"/>
              <a:t> has increased the role of package delivery businesses.</a:t>
            </a:r>
          </a:p>
          <a:p>
            <a:endParaRPr lang="en-US" dirty="0"/>
          </a:p>
        </p:txBody>
      </p:sp>
      <p:sp>
        <p:nvSpPr>
          <p:cNvPr id="4" name="Slide Number Placeholder 3"/>
          <p:cNvSpPr>
            <a:spLocks noGrp="1"/>
          </p:cNvSpPr>
          <p:nvPr>
            <p:ph type="sldNum" sz="quarter" idx="10"/>
          </p:nvPr>
        </p:nvSpPr>
        <p:spPr/>
        <p:txBody>
          <a:bodyPr/>
          <a:lstStyle/>
          <a:p>
            <a:fld id="{FA7FD0FF-23B8-432E-8308-81A2B65B569C}" type="slidenum">
              <a:rPr lang="en-US" smtClean="0"/>
              <a:pPr/>
              <a:t>9</a:t>
            </a:fld>
            <a:endParaRPr lang="en-US"/>
          </a:p>
        </p:txBody>
      </p:sp>
    </p:spTree>
    <p:extLst>
      <p:ext uri="{BB962C8B-B14F-4D97-AF65-F5344CB8AC3E}">
        <p14:creationId xmlns:p14="http://schemas.microsoft.com/office/powerpoint/2010/main" val="3751702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eaLnBrk="1" latinLnBrk="0" hangingPunct="1"/>
            <a:fld id="{ACDF6120-F1F0-4C60-9FE9-39AC71A9C79D}" type="datetimeFigureOut">
              <a:rPr lang="en-US" smtClean="0"/>
              <a:pPr eaLnBrk="1" latinLnBrk="0" hangingPunct="1"/>
              <a:t>3/26/2014</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eaLnBrk="1" latinLnBrk="0" hangingPunct="1"/>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ext Box 8"/>
          <p:cNvSpPr txBox="1">
            <a:spLocks noChangeArrowheads="1"/>
          </p:cNvSpPr>
          <p:nvPr userDrawn="1"/>
        </p:nvSpPr>
        <p:spPr bwMode="auto">
          <a:xfrm>
            <a:off x="136525" y="6437313"/>
            <a:ext cx="283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2" name="Text Box 9"/>
          <p:cNvSpPr txBox="1">
            <a:spLocks noChangeArrowheads="1"/>
          </p:cNvSpPr>
          <p:nvPr userDrawn="1"/>
        </p:nvSpPr>
        <p:spPr bwMode="auto">
          <a:xfrm>
            <a:off x="4953000" y="6545263"/>
            <a:ext cx="4114800" cy="244475"/>
          </a:xfrm>
          <a:prstGeom prst="rect">
            <a:avLst/>
          </a:prstGeom>
          <a:noFill/>
          <a:ln w="9525">
            <a:noFill/>
            <a:miter lim="800000"/>
            <a:headEnd/>
            <a:tailEnd/>
          </a:ln>
          <a:effectLst/>
        </p:spPr>
        <p:txBody>
          <a:bodyPr>
            <a:spAutoFit/>
          </a:bodyPr>
          <a:lstStyle/>
          <a:p>
            <a:pPr eaLnBrk="0" hangingPunct="0"/>
            <a:r>
              <a:rPr lang="en-US" sz="1000" b="1" i="1">
                <a:solidFill>
                  <a:srgbClr val="080000"/>
                </a:solidFill>
                <a:latin typeface="Times New Roman" pitchFamily="18" charset="0"/>
                <a:ea typeface="MS PGothic" pitchFamily="34" charset="-128"/>
              </a:rPr>
              <a:t>Copyright © 2011 by the McGraw-Hill Companies, Inc. All rights reserved.</a:t>
            </a:r>
            <a:endParaRPr lang="en-US" sz="1000" b="1">
              <a:solidFill>
                <a:srgbClr val="080000"/>
              </a:solidFill>
              <a:latin typeface="Times New Roman" pitchFamily="18" charset="0"/>
              <a:ea typeface="MS PGothic" pitchFamily="34" charset="-128"/>
            </a:endParaRPr>
          </a:p>
        </p:txBody>
      </p:sp>
      <p:sp>
        <p:nvSpPr>
          <p:cNvPr id="13" name="Rectangle 10"/>
          <p:cNvSpPr>
            <a:spLocks noChangeArrowheads="1"/>
          </p:cNvSpPr>
          <p:nvPr userDrawn="1"/>
        </p:nvSpPr>
        <p:spPr bwMode="auto">
          <a:xfrm>
            <a:off x="0" y="6629400"/>
            <a:ext cx="146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0" hangingPunct="0"/>
            <a:r>
              <a:rPr lang="en-US" sz="1000" b="1" i="1">
                <a:solidFill>
                  <a:srgbClr val="080000"/>
                </a:solidFill>
                <a:latin typeface="Times New Roman" pitchFamily="18" charset="0"/>
                <a:ea typeface="MS PGothic" pitchFamily="34" charset="-128"/>
              </a:rPr>
              <a:t>McGraw-Hill/Irwin</a:t>
            </a:r>
            <a:endParaRPr lang="en-US" sz="1000">
              <a:solidFill>
                <a:srgbClr val="080000"/>
              </a:solidFill>
              <a:latin typeface="Times New Roman" pitchFamily="18" charset="0"/>
              <a:ea typeface="MS PGothic" pitchFamily="34"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eaLnBrk="1" latinLnBrk="0" hangingPunct="1"/>
            <a:fld id="{ACDF6120-F1F0-4C60-9FE9-39AC71A9C79D}" type="datetimeFigureOut">
              <a:rPr lang="en-US" smtClean="0"/>
              <a:pPr eaLnBrk="1" latinLnBrk="0" hangingPunct="1"/>
              <a:t>3/26/2014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eaLnBrk="1" latinLnBrk="0" hangingPunct="1"/>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3/26/2014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3/26/2014</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5" descr="BS07027"/>
          <p:cNvPicPr>
            <a:picLocks noChangeAspect="1" noChangeArrowheads="1"/>
          </p:cNvPicPr>
          <p:nvPr userDrawn="1"/>
        </p:nvPicPr>
        <p:blipFill>
          <a:blip r:embed="rId13">
            <a:extLst>
              <a:ext uri="{28A0092B-C50C-407E-A947-70E740481C1C}">
                <a14:useLocalDpi xmlns:a14="http://schemas.microsoft.com/office/drawing/2010/main" val="0"/>
              </a:ext>
            </a:extLst>
          </a:blip>
          <a:srcRect l="19675" r="39349"/>
          <a:stretch>
            <a:fillRect/>
          </a:stretch>
        </p:blipFill>
        <p:spPr bwMode="auto">
          <a:xfrm>
            <a:off x="7239000" y="0"/>
            <a:ext cx="190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BS07027"/>
          <p:cNvPicPr>
            <a:picLocks noChangeAspect="1" noChangeArrowheads="1"/>
          </p:cNvPicPr>
          <p:nvPr userDrawn="1"/>
        </p:nvPicPr>
        <p:blipFill>
          <a:blip r:embed="rId13">
            <a:extLst>
              <a:ext uri="{28A0092B-C50C-407E-A947-70E740481C1C}">
                <a14:useLocalDpi xmlns:a14="http://schemas.microsoft.com/office/drawing/2010/main" val="0"/>
              </a:ext>
            </a:extLst>
          </a:blip>
          <a:srcRect t="49304" b="49304"/>
          <a:stretch>
            <a:fillRect/>
          </a:stretch>
        </p:blipFill>
        <p:spPr bwMode="auto">
          <a:xfrm>
            <a:off x="0" y="1296988"/>
            <a:ext cx="7239000"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3"/>
          <p:cNvSpPr txBox="1">
            <a:spLocks noGrp="1"/>
          </p:cNvSpPr>
          <p:nvPr userDrawn="1"/>
        </p:nvSpPr>
        <p:spPr bwMode="auto">
          <a:xfrm>
            <a:off x="7010400" y="65341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r>
              <a:rPr lang="en-US" sz="1400" b="1"/>
              <a:t>13-</a:t>
            </a:r>
            <a:fld id="{0B4F9950-8780-4947-8408-F4A1FD21A926}" type="slidenum">
              <a:rPr lang="en-US" sz="1400" b="1"/>
              <a:pPr algn="r"/>
              <a:t>‹#›</a:t>
            </a:fld>
            <a:endParaRPr lang="en-US" sz="1400" b="1"/>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US" dirty="0" err="1" smtClean="0"/>
              <a:t>Avimanyu</a:t>
            </a:r>
            <a:r>
              <a:rPr lang="en-US" dirty="0" smtClean="0"/>
              <a:t> </a:t>
            </a:r>
            <a:r>
              <a:rPr lang="en-US" dirty="0" err="1" smtClean="0"/>
              <a:t>Dartta</a:t>
            </a:r>
            <a:r>
              <a:rPr lang="en-US" dirty="0" smtClean="0"/>
              <a:t>, Ph.D.</a:t>
            </a:r>
            <a:endParaRPr lang="en-US" dirty="0"/>
          </a:p>
        </p:txBody>
      </p:sp>
      <p:sp>
        <p:nvSpPr>
          <p:cNvPr id="29699" name="Rectangle 3"/>
          <p:cNvSpPr>
            <a:spLocks noGrp="1" noChangeArrowheads="1"/>
          </p:cNvSpPr>
          <p:nvPr>
            <p:ph type="subTitle" idx="1"/>
          </p:nvPr>
        </p:nvSpPr>
        <p:spPr>
          <a:xfrm>
            <a:off x="914400" y="2133600"/>
            <a:ext cx="7467600" cy="1752600"/>
          </a:xfrm>
        </p:spPr>
        <p:txBody>
          <a:bodyPr/>
          <a:lstStyle/>
          <a:p>
            <a:r>
              <a:rPr lang="en-US" sz="4000" dirty="0"/>
              <a:t>Crafting a Deployment Strategy</a:t>
            </a:r>
            <a:r>
              <a:rPr lang="en-US"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idx="4294967295"/>
          </p:nvPr>
        </p:nvSpPr>
        <p:spPr>
          <a:xfrm>
            <a:off x="0" y="228600"/>
            <a:ext cx="6629400" cy="1017588"/>
          </a:xfrm>
        </p:spPr>
        <p:txBody>
          <a:bodyPr/>
          <a:lstStyle/>
          <a:p>
            <a:pPr defTabSz="809625"/>
            <a:r>
              <a:rPr lang="en-US"/>
              <a:t>Distribution</a:t>
            </a:r>
          </a:p>
        </p:txBody>
      </p:sp>
      <p:sp>
        <p:nvSpPr>
          <p:cNvPr id="46084" name="Rectangle 3"/>
          <p:cNvSpPr>
            <a:spLocks noGrp="1" noChangeArrowheads="1"/>
          </p:cNvSpPr>
          <p:nvPr>
            <p:ph type="body" idx="4294967295"/>
          </p:nvPr>
        </p:nvSpPr>
        <p:spPr>
          <a:xfrm>
            <a:off x="0" y="1600200"/>
            <a:ext cx="9144000" cy="4953000"/>
          </a:xfrm>
        </p:spPr>
        <p:txBody>
          <a:bodyPr>
            <a:normAutofit/>
          </a:bodyPr>
          <a:lstStyle/>
          <a:p>
            <a:pPr marL="457200" indent="-457200" defTabSz="809625"/>
            <a:r>
              <a:rPr lang="en-US" sz="2400" dirty="0"/>
              <a:t>These factors help determine whether and what types of intermediaries the firm should use:</a:t>
            </a:r>
          </a:p>
          <a:p>
            <a:pPr marL="766763" lvl="1" indent="-419100" defTabSz="809625">
              <a:buFontTx/>
              <a:buAutoNum type="arabicPeriod"/>
            </a:pPr>
            <a:r>
              <a:rPr lang="en-US" sz="2400" dirty="0"/>
              <a:t>How does the new product fit with the distribution requirements of firm’s existing product lines?</a:t>
            </a:r>
          </a:p>
          <a:p>
            <a:pPr marL="766763" lvl="1" indent="-419100" defTabSz="809625">
              <a:buFontTx/>
              <a:buAutoNum type="arabicPeriod"/>
            </a:pPr>
            <a:r>
              <a:rPr lang="en-US" sz="2400" dirty="0"/>
              <a:t>How numerous and dispersed are customers, and how much product education or service will they require? Is </a:t>
            </a:r>
            <a:r>
              <a:rPr lang="en-US" sz="2400" dirty="0" err="1"/>
              <a:t>prepurchase</a:t>
            </a:r>
            <a:r>
              <a:rPr lang="en-US" sz="2400" dirty="0"/>
              <a:t> trial necessary? Is installation or customization required? </a:t>
            </a:r>
          </a:p>
          <a:p>
            <a:pPr marL="766763" lvl="1" indent="-419100" defTabSz="809625">
              <a:buFontTx/>
              <a:buAutoNum type="arabicPeriod"/>
            </a:pPr>
            <a:r>
              <a:rPr lang="en-US" sz="2400" dirty="0"/>
              <a:t>How are competing products or substitutes sold?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idx="4294967295"/>
          </p:nvPr>
        </p:nvSpPr>
        <p:spPr>
          <a:xfrm>
            <a:off x="0" y="228600"/>
            <a:ext cx="6629400" cy="1017588"/>
          </a:xfrm>
        </p:spPr>
        <p:txBody>
          <a:bodyPr/>
          <a:lstStyle/>
          <a:p>
            <a:pPr defTabSz="809625"/>
            <a:r>
              <a:rPr lang="en-US"/>
              <a:t>Distribution</a:t>
            </a:r>
          </a:p>
        </p:txBody>
      </p:sp>
      <p:sp>
        <p:nvSpPr>
          <p:cNvPr id="47108" name="Rectangle 3"/>
          <p:cNvSpPr>
            <a:spLocks noGrp="1" noChangeArrowheads="1"/>
          </p:cNvSpPr>
          <p:nvPr>
            <p:ph type="body" idx="4294967295"/>
          </p:nvPr>
        </p:nvSpPr>
        <p:spPr>
          <a:xfrm>
            <a:off x="0" y="1600200"/>
            <a:ext cx="9144000" cy="4953000"/>
          </a:xfrm>
        </p:spPr>
        <p:txBody>
          <a:bodyPr>
            <a:noAutofit/>
          </a:bodyPr>
          <a:lstStyle/>
          <a:p>
            <a:pPr marL="233363" indent="-233363" defTabSz="809625"/>
            <a:r>
              <a:rPr lang="en-US" sz="2400" b="1" dirty="0"/>
              <a:t>Strategies for Accelerating Distribution</a:t>
            </a:r>
          </a:p>
          <a:p>
            <a:pPr marL="568325" lvl="1" indent="-220663" defTabSz="809625"/>
            <a:r>
              <a:rPr lang="en-US" sz="2400" b="1" dirty="0"/>
              <a:t>Alliances with distributors</a:t>
            </a:r>
          </a:p>
          <a:p>
            <a:pPr marL="906463" lvl="2" indent="-223838" defTabSz="809625"/>
            <a:r>
              <a:rPr lang="en-US" sz="2400" dirty="0"/>
              <a:t>Providing distributor with stake in product’s success or exclusivity contract can motivate them to promote more.</a:t>
            </a:r>
          </a:p>
          <a:p>
            <a:pPr marL="568325" lvl="1" indent="-220663" defTabSz="809625"/>
            <a:r>
              <a:rPr lang="en-US" sz="2400" b="1" dirty="0"/>
              <a:t>Bundling relationships</a:t>
            </a:r>
          </a:p>
          <a:p>
            <a:pPr marL="906463" lvl="2" indent="-223838" defTabSz="809625"/>
            <a:r>
              <a:rPr lang="en-US" sz="2400" dirty="0"/>
              <a:t>Sell in tandem with product already in wide use.</a:t>
            </a:r>
          </a:p>
          <a:p>
            <a:pPr marL="568325" lvl="1" indent="-220663" defTabSz="809625"/>
            <a:r>
              <a:rPr lang="en-US" sz="2400" b="1" dirty="0"/>
              <a:t>Contracts and sponsorship</a:t>
            </a:r>
          </a:p>
          <a:p>
            <a:pPr marL="906463" lvl="2" indent="-223838" defTabSz="809625"/>
            <a:r>
              <a:rPr lang="en-US" sz="2400" dirty="0"/>
              <a:t>Provide price discounts, special service contracts or advertising assistance to distributors, complementary goods providers or large and influential end users. </a:t>
            </a:r>
          </a:p>
          <a:p>
            <a:pPr marL="568325" lvl="1" indent="-220663" defTabSz="809625"/>
            <a:r>
              <a:rPr lang="en-US" sz="2400" b="1" dirty="0"/>
              <a:t>Guarantees and consignment</a:t>
            </a:r>
          </a:p>
          <a:p>
            <a:pPr marL="906463" lvl="2" indent="-223838" defTabSz="809625"/>
            <a:r>
              <a:rPr lang="en-US" sz="2400" dirty="0"/>
              <a:t>Reduces risk to intermediaries and complements providers.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48132" name="Rectangle 3"/>
          <p:cNvSpPr>
            <a:spLocks noGrp="1" noChangeArrowheads="1"/>
          </p:cNvSpPr>
          <p:nvPr>
            <p:ph type="body" idx="4294967295"/>
          </p:nvPr>
        </p:nvSpPr>
        <p:spPr>
          <a:xfrm>
            <a:off x="0" y="1600200"/>
            <a:ext cx="9144000" cy="4953000"/>
          </a:xfrm>
        </p:spPr>
        <p:txBody>
          <a:bodyPr/>
          <a:lstStyle/>
          <a:p>
            <a:pPr marL="233363" indent="-233363" defTabSz="809625"/>
            <a:r>
              <a:rPr lang="en-US" sz="2400" dirty="0"/>
              <a:t>Major marketing methods include advertising, promotions, and publicity/public relations.</a:t>
            </a:r>
          </a:p>
          <a:p>
            <a:pPr marL="568325" lvl="1" indent="-220663" defTabSz="809625"/>
            <a:r>
              <a:rPr lang="en-US" sz="2400" b="1" dirty="0"/>
              <a:t>Advertising</a:t>
            </a:r>
          </a:p>
          <a:p>
            <a:pPr marL="906463" lvl="2" indent="-223838" defTabSz="809625"/>
            <a:r>
              <a:rPr lang="en-US" sz="2400" dirty="0"/>
              <a:t>Requires effective message</a:t>
            </a:r>
          </a:p>
          <a:p>
            <a:pPr marL="906463" lvl="2" indent="-223838" defTabSz="809625"/>
            <a:r>
              <a:rPr lang="en-US" sz="2400" dirty="0"/>
              <a:t>Requires media that conveys message to appropriate target market</a:t>
            </a:r>
          </a:p>
          <a:p>
            <a:pPr marL="1255713" lvl="3" indent="-234950" defTabSz="809625"/>
            <a:r>
              <a:rPr lang="en-US" sz="2400" dirty="0"/>
              <a:t>Varies in match to audience, richness, reach, and cost.</a:t>
            </a:r>
          </a:p>
          <a:p>
            <a:pPr marL="906463" lvl="2" indent="-223838" defTabSz="809625"/>
            <a:r>
              <a:rPr lang="en-US" sz="2400" dirty="0"/>
              <a:t>Must strike appropriate balance between entertainment or aesthetics (to make memorable) versus information content (to make useful)</a:t>
            </a:r>
          </a:p>
          <a:p>
            <a:pPr marL="906463" lvl="2" indent="-223838" defTabSz="809625"/>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49156" name="Rectangle 3"/>
          <p:cNvSpPr>
            <a:spLocks noGrp="1" noChangeArrowheads="1"/>
          </p:cNvSpPr>
          <p:nvPr>
            <p:ph type="body" idx="4294967295"/>
          </p:nvPr>
        </p:nvSpPr>
        <p:spPr>
          <a:xfrm>
            <a:off x="0" y="1600200"/>
            <a:ext cx="8915400" cy="4953000"/>
          </a:xfrm>
        </p:spPr>
        <p:txBody>
          <a:bodyPr/>
          <a:lstStyle/>
          <a:p>
            <a:pPr marL="233363" indent="-233363" defTabSz="809625"/>
            <a:r>
              <a:rPr lang="en-US" sz="2400" b="1" dirty="0"/>
              <a:t>Advantages and Disadvantages of Major Advertising Media</a:t>
            </a:r>
          </a:p>
        </p:txBody>
      </p:sp>
      <p:pic>
        <p:nvPicPr>
          <p:cNvPr id="49157" name="Picture 4" descr="fig 1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057400"/>
            <a:ext cx="7848600"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50180" name="Rectangle 3"/>
          <p:cNvSpPr>
            <a:spLocks noGrp="1" noChangeArrowheads="1"/>
          </p:cNvSpPr>
          <p:nvPr>
            <p:ph type="body" idx="4294967295"/>
          </p:nvPr>
        </p:nvSpPr>
        <p:spPr>
          <a:xfrm>
            <a:off x="152400" y="1295400"/>
            <a:ext cx="8763000" cy="4953000"/>
          </a:xfrm>
        </p:spPr>
        <p:txBody>
          <a:bodyPr>
            <a:noAutofit/>
          </a:bodyPr>
          <a:lstStyle/>
          <a:p>
            <a:pPr marL="568325" lvl="1" indent="-220663" defTabSz="809625">
              <a:lnSpc>
                <a:spcPct val="90000"/>
              </a:lnSpc>
            </a:pPr>
            <a:r>
              <a:rPr lang="en-US" sz="2100" b="1" dirty="0" smtClean="0"/>
              <a:t>Promotions</a:t>
            </a:r>
          </a:p>
          <a:p>
            <a:pPr marL="906463" lvl="2" indent="-223838" defTabSz="809625">
              <a:lnSpc>
                <a:spcPct val="90000"/>
              </a:lnSpc>
            </a:pPr>
            <a:r>
              <a:rPr lang="en-US" sz="2100" dirty="0" smtClean="0"/>
              <a:t>Temporary selling tactics that include:</a:t>
            </a:r>
          </a:p>
          <a:p>
            <a:pPr marL="1255713" lvl="3" indent="-234950" defTabSz="809625">
              <a:lnSpc>
                <a:spcPct val="90000"/>
              </a:lnSpc>
            </a:pPr>
            <a:r>
              <a:rPr lang="en-US" sz="2100" dirty="0" smtClean="0">
                <a:cs typeface="Times New Roman" pitchFamily="18" charset="0"/>
              </a:rPr>
              <a:t>Samples or free trial</a:t>
            </a:r>
          </a:p>
          <a:p>
            <a:pPr marL="1255713" lvl="3" indent="-234950" defTabSz="809625">
              <a:lnSpc>
                <a:spcPct val="90000"/>
              </a:lnSpc>
            </a:pPr>
            <a:r>
              <a:rPr lang="en-US" sz="2100" dirty="0" smtClean="0">
                <a:cs typeface="Times New Roman" pitchFamily="18" charset="0"/>
              </a:rPr>
              <a:t>Cash rebates after purchase</a:t>
            </a:r>
          </a:p>
          <a:p>
            <a:pPr marL="1255713" lvl="3" indent="-234950" defTabSz="809625">
              <a:lnSpc>
                <a:spcPct val="90000"/>
              </a:lnSpc>
            </a:pPr>
            <a:r>
              <a:rPr lang="en-US" sz="2100" dirty="0" smtClean="0">
                <a:cs typeface="Times New Roman" pitchFamily="18" charset="0"/>
              </a:rPr>
              <a:t>Including an additional product (a “premium”) with purchase </a:t>
            </a:r>
          </a:p>
          <a:p>
            <a:pPr marL="1255713" lvl="3" indent="-234950" defTabSz="809625">
              <a:lnSpc>
                <a:spcPct val="90000"/>
              </a:lnSpc>
            </a:pPr>
            <a:r>
              <a:rPr lang="en-US" sz="2100" dirty="0" smtClean="0">
                <a:cs typeface="Times New Roman" pitchFamily="18" charset="0"/>
              </a:rPr>
              <a:t>Incentives for repeat purchase</a:t>
            </a:r>
          </a:p>
          <a:p>
            <a:pPr marL="1255713" lvl="3" indent="-234950" defTabSz="809625">
              <a:lnSpc>
                <a:spcPct val="90000"/>
              </a:lnSpc>
            </a:pPr>
            <a:r>
              <a:rPr lang="en-US" sz="2100" dirty="0" smtClean="0">
                <a:cs typeface="Times New Roman" pitchFamily="18" charset="0"/>
              </a:rPr>
              <a:t>Sales bonuses to distributor or retailer sales representatives</a:t>
            </a:r>
          </a:p>
          <a:p>
            <a:pPr marL="1255713" lvl="3" indent="-234950" defTabSz="809625">
              <a:lnSpc>
                <a:spcPct val="90000"/>
              </a:lnSpc>
            </a:pPr>
            <a:r>
              <a:rPr lang="en-US" sz="2100" dirty="0" smtClean="0">
                <a:cs typeface="Times New Roman" pitchFamily="18" charset="0"/>
              </a:rPr>
              <a:t>Cross promotions between two or more non-competing products to increase pulling power</a:t>
            </a:r>
          </a:p>
          <a:p>
            <a:pPr marL="1255713" lvl="3" indent="-234950" defTabSz="809625">
              <a:lnSpc>
                <a:spcPct val="90000"/>
              </a:lnSpc>
            </a:pPr>
            <a:r>
              <a:rPr lang="en-US" sz="2100" dirty="0" smtClean="0">
                <a:cs typeface="Times New Roman" pitchFamily="18" charset="0"/>
              </a:rPr>
              <a:t>Point-of-purchase displays to demonstrate the product’s features</a:t>
            </a:r>
            <a:r>
              <a:rPr lang="en-US" sz="2100" dirty="0" smtClean="0"/>
              <a:t> </a:t>
            </a:r>
          </a:p>
          <a:p>
            <a:pPr marL="568325" lvl="1" indent="-220663" defTabSz="809625">
              <a:lnSpc>
                <a:spcPct val="90000"/>
              </a:lnSpc>
            </a:pPr>
            <a:r>
              <a:rPr lang="en-US" sz="2100" b="1" dirty="0" smtClean="0"/>
              <a:t>Publicity and Public Relations</a:t>
            </a:r>
          </a:p>
          <a:p>
            <a:pPr marL="906463" lvl="2" indent="-223838" defTabSz="809625">
              <a:lnSpc>
                <a:spcPct val="90000"/>
              </a:lnSpc>
            </a:pPr>
            <a:r>
              <a:rPr lang="en-US" sz="2100" dirty="0" smtClean="0"/>
              <a:t>Attempt to generate free publicity and word-of-mouth (e.g., mention in articles, television programs, etc.)</a:t>
            </a:r>
          </a:p>
          <a:p>
            <a:pPr marL="906463" lvl="2" indent="-223838" defTabSz="809625">
              <a:lnSpc>
                <a:spcPct val="90000"/>
              </a:lnSpc>
            </a:pPr>
            <a:r>
              <a:rPr lang="en-US" sz="2100" dirty="0" smtClean="0"/>
              <a:t>Produce own internally generated publications </a:t>
            </a:r>
          </a:p>
          <a:p>
            <a:pPr marL="906463" lvl="2" indent="-223838" defTabSz="809625">
              <a:lnSpc>
                <a:spcPct val="90000"/>
              </a:lnSpc>
            </a:pPr>
            <a:r>
              <a:rPr lang="en-US" sz="2100" dirty="0" smtClean="0"/>
              <a:t>Sponsor special events</a:t>
            </a:r>
            <a:endParaRPr lang="en-US"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body" idx="4294967295"/>
          </p:nvPr>
        </p:nvSpPr>
        <p:spPr>
          <a:xfrm>
            <a:off x="0" y="1600200"/>
            <a:ext cx="9144000" cy="4953000"/>
          </a:xfrm>
          <a:solidFill>
            <a:srgbClr val="C5CCD3">
              <a:alpha val="63136"/>
            </a:srgbClr>
          </a:solidFill>
        </p:spPr>
        <p:txBody>
          <a:bodyPr/>
          <a:lstStyle/>
          <a:p>
            <a:pPr marL="233363" indent="-233363" algn="ctr" defTabSz="809625">
              <a:lnSpc>
                <a:spcPct val="90000"/>
              </a:lnSpc>
              <a:buFontTx/>
              <a:buNone/>
            </a:pPr>
            <a:r>
              <a:rPr lang="en-US" b="1" dirty="0"/>
              <a:t>Generating Awareness for </a:t>
            </a:r>
            <a:r>
              <a:rPr lang="en-US" b="1" dirty="0" err="1"/>
              <a:t>Domosedan</a:t>
            </a:r>
            <a:endParaRPr lang="en-US" b="1" dirty="0"/>
          </a:p>
          <a:p>
            <a:pPr marL="568325" lvl="1" indent="-220663" defTabSz="809625">
              <a:lnSpc>
                <a:spcPct val="90000"/>
              </a:lnSpc>
            </a:pPr>
            <a:r>
              <a:rPr lang="en-US" dirty="0" err="1"/>
              <a:t>Farmos</a:t>
            </a:r>
            <a:r>
              <a:rPr lang="en-US" dirty="0"/>
              <a:t> wanted to build awareness of its new innovation in animal painkillers.</a:t>
            </a:r>
          </a:p>
          <a:p>
            <a:pPr marL="568325" lvl="1" indent="-220663" defTabSz="809625">
              <a:lnSpc>
                <a:spcPct val="90000"/>
              </a:lnSpc>
            </a:pPr>
            <a:r>
              <a:rPr lang="en-US" dirty="0"/>
              <a:t>Asked university professors and advanced practitioners to help with testing process for drug – acted as premarketing tool. </a:t>
            </a:r>
          </a:p>
          <a:p>
            <a:pPr marL="568325" lvl="1" indent="-220663" defTabSz="809625">
              <a:lnSpc>
                <a:spcPct val="90000"/>
              </a:lnSpc>
            </a:pPr>
            <a:r>
              <a:rPr lang="en-US" dirty="0"/>
              <a:t>Drug was featured in conferences, articles, dissertations.</a:t>
            </a:r>
          </a:p>
          <a:p>
            <a:pPr marL="568325" lvl="1" indent="-220663" defTabSz="809625">
              <a:lnSpc>
                <a:spcPct val="90000"/>
              </a:lnSpc>
            </a:pPr>
            <a:r>
              <a:rPr lang="en-US" dirty="0" err="1"/>
              <a:t>Farmos</a:t>
            </a:r>
            <a:r>
              <a:rPr lang="en-US" dirty="0"/>
              <a:t> also hosted a large dinner party for all practicing veterinarians at the drug’s launch. </a:t>
            </a:r>
          </a:p>
          <a:p>
            <a:pPr marL="568325" lvl="1" indent="-220663" defTabSz="809625">
              <a:lnSpc>
                <a:spcPct val="90000"/>
              </a:lnSpc>
            </a:pPr>
            <a:r>
              <a:rPr lang="en-US" dirty="0" err="1"/>
              <a:t>Domosedan</a:t>
            </a:r>
            <a:r>
              <a:rPr lang="en-US" dirty="0"/>
              <a:t> was adopted rapidly around the world and became a commercial success.</a:t>
            </a:r>
          </a:p>
        </p:txBody>
      </p:sp>
      <p:sp>
        <p:nvSpPr>
          <p:cNvPr id="248835" name="Rectangle 3"/>
          <p:cNvSpPr>
            <a:spLocks noGrp="1" noChangeArrowheads="1"/>
          </p:cNvSpPr>
          <p:nvPr>
            <p:ph type="title" idx="4294967295"/>
          </p:nvPr>
        </p:nvSpPr>
        <p:spPr>
          <a:xfrm>
            <a:off x="0" y="228600"/>
            <a:ext cx="6629400" cy="1017588"/>
          </a:xfrm>
        </p:spPr>
        <p:txBody>
          <a:bodyPr/>
          <a:lstStyle/>
          <a:p>
            <a:r>
              <a:rPr lang="en-US"/>
              <a:t>Theory In Action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52228" name="Rectangle 3"/>
          <p:cNvSpPr>
            <a:spLocks noGrp="1" noChangeArrowheads="1"/>
          </p:cNvSpPr>
          <p:nvPr>
            <p:ph type="body" idx="4294967295"/>
          </p:nvPr>
        </p:nvSpPr>
        <p:spPr>
          <a:xfrm>
            <a:off x="0" y="1600200"/>
            <a:ext cx="8991600" cy="4953000"/>
          </a:xfrm>
        </p:spPr>
        <p:txBody>
          <a:bodyPr>
            <a:normAutofit/>
          </a:bodyPr>
          <a:lstStyle/>
          <a:p>
            <a:pPr marL="233363" indent="-233363" defTabSz="809625">
              <a:lnSpc>
                <a:spcPct val="90000"/>
              </a:lnSpc>
            </a:pPr>
            <a:r>
              <a:rPr lang="en-US" sz="2400" b="1" dirty="0"/>
              <a:t>Tailoring the Marketing Plan to Intended Adopters</a:t>
            </a:r>
          </a:p>
          <a:p>
            <a:pPr marL="906463" lvl="2" indent="-223838" defTabSz="809625">
              <a:lnSpc>
                <a:spcPct val="90000"/>
              </a:lnSpc>
            </a:pPr>
            <a:r>
              <a:rPr lang="en-US" sz="2400" b="1" dirty="0"/>
              <a:t>Innovators and Early Adopters </a:t>
            </a:r>
            <a:r>
              <a:rPr lang="en-US" sz="2400" dirty="0"/>
              <a:t>respond to marketing that offers significant technical content and emphasizes leading-edge nature of product.</a:t>
            </a:r>
          </a:p>
          <a:p>
            <a:pPr marL="1255713" lvl="3" indent="-234950" defTabSz="809625">
              <a:lnSpc>
                <a:spcPct val="90000"/>
              </a:lnSpc>
            </a:pPr>
            <a:r>
              <a:rPr lang="en-US" sz="2400" dirty="0"/>
              <a:t>Need media with high content and selective reach</a:t>
            </a:r>
          </a:p>
          <a:p>
            <a:pPr marL="906463" lvl="2" indent="-223838" defTabSz="809625">
              <a:lnSpc>
                <a:spcPct val="90000"/>
              </a:lnSpc>
            </a:pPr>
            <a:r>
              <a:rPr lang="en-US" sz="2400" b="1" dirty="0"/>
              <a:t>Early Majority</a:t>
            </a:r>
            <a:r>
              <a:rPr lang="en-US" sz="2400" dirty="0"/>
              <a:t> responds to marketing emphasizing product’s completeness, ease o fuse, consistency with customer’s life, and legitimacy. </a:t>
            </a:r>
          </a:p>
          <a:p>
            <a:pPr marL="1255713" lvl="3" indent="-234950" defTabSz="809625">
              <a:lnSpc>
                <a:spcPct val="90000"/>
              </a:lnSpc>
            </a:pPr>
            <a:r>
              <a:rPr lang="en-US" sz="2400" dirty="0"/>
              <a:t>Need media with high reach and high credibility</a:t>
            </a:r>
          </a:p>
          <a:p>
            <a:pPr marL="906463" lvl="2" indent="-223838" defTabSz="809625">
              <a:lnSpc>
                <a:spcPct val="90000"/>
              </a:lnSpc>
            </a:pPr>
            <a:r>
              <a:rPr lang="en-US" sz="2400" b="1" dirty="0"/>
              <a:t>Late Majority and Laggards</a:t>
            </a:r>
            <a:r>
              <a:rPr lang="en-US" sz="2400" dirty="0"/>
              <a:t> respond to marketing emphasizing reliability, simplicity, and cost-effectiveness.</a:t>
            </a:r>
          </a:p>
          <a:p>
            <a:pPr marL="1255713" lvl="3" indent="-234950" defTabSz="809625">
              <a:lnSpc>
                <a:spcPct val="90000"/>
              </a:lnSpc>
            </a:pPr>
            <a:r>
              <a:rPr lang="en-US" sz="2400" dirty="0"/>
              <a:t>Need media with high reach, high credibility, but low cost.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53252" name="Rectangle 3"/>
          <p:cNvSpPr>
            <a:spLocks noGrp="1" noChangeArrowheads="1"/>
          </p:cNvSpPr>
          <p:nvPr>
            <p:ph type="body" idx="4294967295"/>
          </p:nvPr>
        </p:nvSpPr>
        <p:spPr>
          <a:xfrm>
            <a:off x="0" y="1600200"/>
            <a:ext cx="8686800" cy="4953000"/>
          </a:xfrm>
        </p:spPr>
        <p:txBody>
          <a:bodyPr/>
          <a:lstStyle/>
          <a:p>
            <a:pPr marL="233363" indent="-233363" defTabSz="809625"/>
            <a:r>
              <a:rPr lang="en-US" dirty="0"/>
              <a:t>Often hard to transition from selling to early adopters to early majority, resulting in “chasm.”</a:t>
            </a:r>
          </a:p>
        </p:txBody>
      </p:sp>
      <p:pic>
        <p:nvPicPr>
          <p:cNvPr id="53253" name="Picture 4" descr="fig 1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971800"/>
            <a:ext cx="77724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idx="4294967295"/>
          </p:nvPr>
        </p:nvSpPr>
        <p:spPr>
          <a:xfrm>
            <a:off x="0" y="228600"/>
            <a:ext cx="6629400" cy="1017588"/>
          </a:xfrm>
        </p:spPr>
        <p:txBody>
          <a:bodyPr/>
          <a:lstStyle/>
          <a:p>
            <a:pPr defTabSz="809625"/>
            <a:r>
              <a:rPr lang="en-US"/>
              <a:t>Marketing</a:t>
            </a:r>
          </a:p>
        </p:txBody>
      </p:sp>
      <p:sp>
        <p:nvSpPr>
          <p:cNvPr id="54276" name="Rectangle 3"/>
          <p:cNvSpPr>
            <a:spLocks noGrp="1" noChangeArrowheads="1"/>
          </p:cNvSpPr>
          <p:nvPr>
            <p:ph type="body" idx="4294967295"/>
          </p:nvPr>
        </p:nvSpPr>
        <p:spPr>
          <a:xfrm>
            <a:off x="0" y="1600200"/>
            <a:ext cx="9144000" cy="4953000"/>
          </a:xfrm>
        </p:spPr>
        <p:txBody>
          <a:bodyPr/>
          <a:lstStyle/>
          <a:p>
            <a:pPr marL="233363" indent="-233363" defTabSz="809625">
              <a:lnSpc>
                <a:spcPct val="90000"/>
              </a:lnSpc>
            </a:pPr>
            <a:r>
              <a:rPr lang="en-US" sz="2400" b="1" dirty="0"/>
              <a:t>Using Marketing to Shape Perceptions and Expectations</a:t>
            </a:r>
          </a:p>
          <a:p>
            <a:pPr marL="568325" lvl="1" indent="-220663" defTabSz="809625">
              <a:lnSpc>
                <a:spcPct val="90000"/>
              </a:lnSpc>
            </a:pPr>
            <a:r>
              <a:rPr lang="en-US" sz="2400" dirty="0"/>
              <a:t>Perceptions and expectations of value can be as important as actual value. To influence, can use:</a:t>
            </a:r>
          </a:p>
          <a:p>
            <a:pPr marL="906463" lvl="2" indent="-223838" defTabSz="809625">
              <a:lnSpc>
                <a:spcPct val="90000"/>
              </a:lnSpc>
            </a:pPr>
            <a:r>
              <a:rPr lang="en-US" sz="2400" b="1" dirty="0"/>
              <a:t>Preannouncements and press releases</a:t>
            </a:r>
            <a:r>
              <a:rPr lang="en-US" sz="2400" dirty="0"/>
              <a:t> </a:t>
            </a:r>
          </a:p>
          <a:p>
            <a:pPr marL="1255713" lvl="3" indent="-234950" defTabSz="809625">
              <a:lnSpc>
                <a:spcPct val="90000"/>
              </a:lnSpc>
            </a:pPr>
            <a:r>
              <a:rPr lang="en-US" sz="2400" dirty="0"/>
              <a:t>Can build “mind share” in advance of actual market share</a:t>
            </a:r>
          </a:p>
          <a:p>
            <a:pPr marL="1255713" lvl="3" indent="-234950" defTabSz="809625">
              <a:lnSpc>
                <a:spcPct val="90000"/>
              </a:lnSpc>
            </a:pPr>
            <a:r>
              <a:rPr lang="en-US" sz="2400" dirty="0"/>
              <a:t>Can forestall purchases of competitors’ products</a:t>
            </a:r>
          </a:p>
          <a:p>
            <a:pPr marL="906463" lvl="2" indent="-223838" defTabSz="809625">
              <a:lnSpc>
                <a:spcPct val="90000"/>
              </a:lnSpc>
            </a:pPr>
            <a:r>
              <a:rPr lang="en-US" sz="2400" b="1" dirty="0"/>
              <a:t>Reputation</a:t>
            </a:r>
            <a:r>
              <a:rPr lang="en-US" sz="2400" dirty="0"/>
              <a:t> </a:t>
            </a:r>
          </a:p>
          <a:p>
            <a:pPr marL="1255713" lvl="3" indent="-234950" defTabSz="809625">
              <a:lnSpc>
                <a:spcPct val="90000"/>
              </a:lnSpc>
            </a:pPr>
            <a:r>
              <a:rPr lang="en-US" sz="2400" dirty="0"/>
              <a:t>Provides signal to market of likelihood of success</a:t>
            </a:r>
          </a:p>
          <a:p>
            <a:pPr marL="906463" lvl="2" indent="-223838" defTabSz="809625">
              <a:lnSpc>
                <a:spcPct val="90000"/>
              </a:lnSpc>
            </a:pPr>
            <a:r>
              <a:rPr lang="en-US" sz="2400" b="1" dirty="0"/>
              <a:t>Credible commitments</a:t>
            </a:r>
            <a:r>
              <a:rPr lang="en-US" sz="2400" dirty="0"/>
              <a:t> </a:t>
            </a:r>
          </a:p>
          <a:p>
            <a:pPr marL="1255713" lvl="3" indent="-234950" defTabSz="809625">
              <a:lnSpc>
                <a:spcPct val="90000"/>
              </a:lnSpc>
            </a:pPr>
            <a:r>
              <a:rPr lang="en-US" sz="2400" dirty="0"/>
              <a:t>Substantial irreversible investments can convince market of firm’s confidence and determination</a:t>
            </a:r>
          </a:p>
          <a:p>
            <a:pPr marL="906463" lvl="2" indent="-223838" defTabSz="809625">
              <a:lnSpc>
                <a:spcPct val="90000"/>
              </a:lnSpc>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body" idx="4294967295"/>
          </p:nvPr>
        </p:nvSpPr>
        <p:spPr>
          <a:xfrm>
            <a:off x="0" y="1633538"/>
            <a:ext cx="8991600" cy="4919662"/>
          </a:xfrm>
          <a:solidFill>
            <a:srgbClr val="C5CCD3">
              <a:alpha val="63136"/>
            </a:srgbClr>
          </a:solidFill>
        </p:spPr>
        <p:txBody>
          <a:bodyPr>
            <a:normAutofit fontScale="92500" lnSpcReduction="20000"/>
          </a:bodyPr>
          <a:lstStyle/>
          <a:p>
            <a:pPr marL="233363" indent="-233363" defTabSz="809625">
              <a:lnSpc>
                <a:spcPct val="90000"/>
              </a:lnSpc>
            </a:pPr>
            <a:r>
              <a:rPr lang="en-US" sz="2200" dirty="0"/>
              <a:t>After the Atari/</a:t>
            </a:r>
            <a:r>
              <a:rPr lang="en-US" sz="2200" dirty="0" err="1"/>
              <a:t>Coleco</a:t>
            </a:r>
            <a:r>
              <a:rPr lang="en-US" sz="2200" dirty="0"/>
              <a:t> video game generation crashed, Nintendo was able to enter with an 8-bit system and rise to dominance by selling on consignment, alleviating retailers’ risk. It had a near monopoly from 1985-1989.</a:t>
            </a:r>
          </a:p>
          <a:p>
            <a:pPr marL="233363" indent="-233363" defTabSz="809625">
              <a:lnSpc>
                <a:spcPct val="90000"/>
              </a:lnSpc>
            </a:pPr>
            <a:r>
              <a:rPr lang="en-US" sz="2200" dirty="0"/>
              <a:t>In 1989, Sega was able to overthrow Nintendo’s dominance by introducing a 16-bit system 1½ years before Nintendo. </a:t>
            </a:r>
          </a:p>
          <a:p>
            <a:pPr marL="233363" indent="-233363" defTabSz="809625">
              <a:lnSpc>
                <a:spcPct val="90000"/>
              </a:lnSpc>
            </a:pPr>
            <a:r>
              <a:rPr lang="en-US" sz="2200" dirty="0"/>
              <a:t>Sony was able to break into the video game industry by introducing a 32-bit system, investing heavily in game development, and leveraging its massive clout with distributors.</a:t>
            </a:r>
          </a:p>
          <a:p>
            <a:pPr marL="233363" indent="-233363" defTabSz="809625">
              <a:lnSpc>
                <a:spcPct val="90000"/>
              </a:lnSpc>
            </a:pPr>
            <a:r>
              <a:rPr lang="en-US" sz="2200" dirty="0"/>
              <a:t>In late 2001, Microsoft entered the video game industry with a 128-bit system. It had an advanced machine, and spent a lot on marketing and games, but Playstation2 already had an installed base of 20 million. The console did well, but never overtook Playstation2.</a:t>
            </a:r>
          </a:p>
          <a:p>
            <a:pPr marL="233363" indent="-233363" defTabSz="809625">
              <a:lnSpc>
                <a:spcPct val="90000"/>
              </a:lnSpc>
            </a:pPr>
            <a:r>
              <a:rPr lang="en-US" sz="2200" dirty="0"/>
              <a:t>In late 2005, Microsoft was first to introduce the next generation console: Xbox 360. Nintendo’s Wii and Sony’s </a:t>
            </a:r>
            <a:r>
              <a:rPr lang="en-US" sz="2200" dirty="0" err="1"/>
              <a:t>Playstation</a:t>
            </a:r>
            <a:r>
              <a:rPr lang="en-US" sz="2200" dirty="0"/>
              <a:t> 3 would not debut until 2006. Both the Xbox 360 and </a:t>
            </a:r>
            <a:r>
              <a:rPr lang="en-US" sz="2200" dirty="0" err="1"/>
              <a:t>Playstation</a:t>
            </a:r>
            <a:r>
              <a:rPr lang="en-US" sz="2200" dirty="0"/>
              <a:t> 3 incorporated high definition DVD players, and were quite expensive. The Wii, on the other hand, was much simpler, and much cheaper, but had an innovative motion-sensing remote.</a:t>
            </a:r>
          </a:p>
          <a:p>
            <a:pPr marL="233363" indent="-233363" defTabSz="809625">
              <a:lnSpc>
                <a:spcPct val="90000"/>
              </a:lnSpc>
            </a:pPr>
            <a:r>
              <a:rPr lang="en-US" sz="2200" dirty="0"/>
              <a:t>By February 2009, over 19 million Wiis had been sold, compared to 14.2 million Xbox 360s and 7 million </a:t>
            </a:r>
            <a:r>
              <a:rPr lang="en-US" sz="2200" dirty="0" err="1"/>
              <a:t>Playstation</a:t>
            </a:r>
            <a:r>
              <a:rPr lang="en-US" sz="2200" dirty="0"/>
              <a:t> 3s. </a:t>
            </a:r>
          </a:p>
          <a:p>
            <a:pPr marL="233363" indent="-233363" defTabSz="809625">
              <a:lnSpc>
                <a:spcPct val="90000"/>
              </a:lnSpc>
            </a:pPr>
            <a:endParaRPr lang="en-US" sz="1800" dirty="0"/>
          </a:p>
        </p:txBody>
      </p:sp>
      <p:sp>
        <p:nvSpPr>
          <p:cNvPr id="233475" name="Rectangle 3"/>
          <p:cNvSpPr>
            <a:spLocks noGrp="1" noChangeArrowheads="1"/>
          </p:cNvSpPr>
          <p:nvPr>
            <p:ph type="title" idx="4294967295"/>
          </p:nvPr>
        </p:nvSpPr>
        <p:spPr>
          <a:xfrm>
            <a:off x="0" y="228600"/>
            <a:ext cx="6629400" cy="1017588"/>
          </a:xfrm>
        </p:spPr>
        <p:txBody>
          <a:bodyPr>
            <a:normAutofit fontScale="90000"/>
          </a:bodyPr>
          <a:lstStyle/>
          <a:p>
            <a:r>
              <a:rPr lang="en-US" sz="3600"/>
              <a:t>Deployment Tactics in the U.S. Video Game Industry</a:t>
            </a:r>
          </a:p>
        </p:txBody>
      </p:sp>
    </p:spTree>
    <p:extLst>
      <p:ext uri="{BB962C8B-B14F-4D97-AF65-F5344CB8AC3E}">
        <p14:creationId xmlns:p14="http://schemas.microsoft.com/office/powerpoint/2010/main" val="385238286"/>
      </p:ext>
    </p:extLst>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idx="4294967295"/>
          </p:nvPr>
        </p:nvSpPr>
        <p:spPr>
          <a:xfrm>
            <a:off x="0" y="228600"/>
            <a:ext cx="6629400" cy="1017588"/>
          </a:xfrm>
        </p:spPr>
        <p:txBody>
          <a:bodyPr/>
          <a:lstStyle/>
          <a:p>
            <a:pPr defTabSz="809625"/>
            <a:r>
              <a:rPr lang="en-US" dirty="0"/>
              <a:t>Overview</a:t>
            </a:r>
          </a:p>
        </p:txBody>
      </p:sp>
      <p:sp>
        <p:nvSpPr>
          <p:cNvPr id="37892" name="Rectangle 3"/>
          <p:cNvSpPr>
            <a:spLocks noGrp="1" noChangeArrowheads="1"/>
          </p:cNvSpPr>
          <p:nvPr>
            <p:ph type="body" idx="4294967295"/>
          </p:nvPr>
        </p:nvSpPr>
        <p:spPr>
          <a:xfrm>
            <a:off x="0" y="1600200"/>
            <a:ext cx="9144000" cy="4953000"/>
          </a:xfrm>
        </p:spPr>
        <p:txBody>
          <a:bodyPr/>
          <a:lstStyle/>
          <a:p>
            <a:pPr marL="233363" indent="-233363" defTabSz="809625"/>
            <a:r>
              <a:rPr lang="en-US" dirty="0"/>
              <a:t>A large part of the value of a technological innovation is determined by the degree to which people understand and use it. </a:t>
            </a:r>
          </a:p>
          <a:p>
            <a:pPr marL="233363" indent="-233363" defTabSz="809625"/>
            <a:r>
              <a:rPr lang="en-US" dirty="0"/>
              <a:t>An effective deployment strategy is thus a key element in a technological innovation strategy.</a:t>
            </a:r>
          </a:p>
          <a:p>
            <a:pPr marL="233363" indent="-233363" defTabSz="809625"/>
            <a:r>
              <a:rPr lang="en-US" dirty="0"/>
              <a:t>Some of the key elements of an effective deployment strategy include </a:t>
            </a:r>
            <a:r>
              <a:rPr lang="en-US" b="1" dirty="0"/>
              <a:t>timing</a:t>
            </a:r>
            <a:r>
              <a:rPr lang="en-US" dirty="0"/>
              <a:t>, </a:t>
            </a:r>
            <a:r>
              <a:rPr lang="en-US" b="1" dirty="0"/>
              <a:t>licensing and compatibility</a:t>
            </a:r>
            <a:r>
              <a:rPr lang="en-US" dirty="0"/>
              <a:t>, </a:t>
            </a:r>
            <a:r>
              <a:rPr lang="en-US" b="1" dirty="0"/>
              <a:t>pricing</a:t>
            </a:r>
            <a:r>
              <a:rPr lang="en-US" dirty="0"/>
              <a:t>, </a:t>
            </a:r>
            <a:r>
              <a:rPr lang="en-US" b="1" dirty="0"/>
              <a:t>distribution</a:t>
            </a:r>
            <a:r>
              <a:rPr lang="en-US" dirty="0"/>
              <a:t>, and </a:t>
            </a:r>
            <a:r>
              <a:rPr lang="en-US" b="1" dirty="0"/>
              <a:t>marketing</a:t>
            </a:r>
            <a:r>
              <a:rPr lang="en-US"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body" idx="4294967295"/>
          </p:nvPr>
        </p:nvSpPr>
        <p:spPr>
          <a:xfrm>
            <a:off x="0" y="1600200"/>
            <a:ext cx="9144000" cy="4953000"/>
          </a:xfrm>
          <a:solidFill>
            <a:srgbClr val="C5CCD3">
              <a:alpha val="63136"/>
            </a:srgbClr>
          </a:solidFill>
        </p:spPr>
        <p:txBody>
          <a:bodyPr>
            <a:normAutofit lnSpcReduction="10000"/>
          </a:bodyPr>
          <a:lstStyle/>
          <a:p>
            <a:pPr marL="457200" indent="-457200" defTabSz="809625">
              <a:lnSpc>
                <a:spcPct val="90000"/>
              </a:lnSpc>
              <a:buFontTx/>
              <a:buNone/>
            </a:pPr>
            <a:r>
              <a:rPr lang="en-US" b="1" dirty="0"/>
              <a:t>Discussion Questions:</a:t>
            </a:r>
          </a:p>
          <a:p>
            <a:pPr marL="457200" indent="-457200" defTabSz="809625">
              <a:lnSpc>
                <a:spcPct val="90000"/>
              </a:lnSpc>
              <a:buFontTx/>
              <a:buAutoNum type="arabicPeriod"/>
            </a:pPr>
            <a:r>
              <a:rPr lang="en-US" sz="2400" dirty="0">
                <a:cs typeface="Times New Roman" pitchFamily="18" charset="0"/>
              </a:rPr>
              <a:t>What factors do you think enabled Sega to break Nintendo’s near monopoly of the U.S. video game console market in the late 1980s?</a:t>
            </a:r>
          </a:p>
          <a:p>
            <a:pPr marL="457200" indent="-457200" defTabSz="809625">
              <a:lnSpc>
                <a:spcPct val="90000"/>
              </a:lnSpc>
              <a:buFontTx/>
              <a:buAutoNum type="arabicPeriod"/>
            </a:pPr>
            <a:r>
              <a:rPr lang="en-US" sz="2400" dirty="0">
                <a:cs typeface="Times New Roman" pitchFamily="18" charset="0"/>
              </a:rPr>
              <a:t>Why did Nintendo choose to not make its video game consoles backward compatible? What were the advantages and disadvantages of this strategy?</a:t>
            </a:r>
          </a:p>
          <a:p>
            <a:pPr marL="457200" indent="-457200" defTabSz="809625">
              <a:lnSpc>
                <a:spcPct val="90000"/>
              </a:lnSpc>
              <a:buFontTx/>
              <a:buAutoNum type="arabicPeriod"/>
            </a:pPr>
            <a:r>
              <a:rPr lang="en-US" sz="2400" dirty="0">
                <a:cs typeface="Times New Roman" pitchFamily="18" charset="0"/>
              </a:rPr>
              <a:t>What strengths and weaknesses did Sony have when it entered the video game market in 1995? </a:t>
            </a:r>
          </a:p>
          <a:p>
            <a:pPr marL="457200" indent="-457200" defTabSz="809625">
              <a:lnSpc>
                <a:spcPct val="90000"/>
              </a:lnSpc>
              <a:buFontTx/>
              <a:buAutoNum type="arabicPeriod"/>
            </a:pPr>
            <a:r>
              <a:rPr lang="en-US" sz="2400" dirty="0">
                <a:cs typeface="Times New Roman" pitchFamily="18" charset="0"/>
              </a:rPr>
              <a:t>What strengths and weaknesses did Microsoft have when it entered the video game market in 2001?</a:t>
            </a:r>
          </a:p>
          <a:p>
            <a:pPr marL="457200" indent="-457200" defTabSz="809625">
              <a:lnSpc>
                <a:spcPct val="90000"/>
              </a:lnSpc>
              <a:buFontTx/>
              <a:buAutoNum type="arabicPeriod"/>
            </a:pPr>
            <a:r>
              <a:rPr lang="en-US" sz="2400" dirty="0">
                <a:cs typeface="Times New Roman" pitchFamily="18" charset="0"/>
              </a:rPr>
              <a:t>Comparing the deployment strategies used by the firms in each of the generations, can you identify any timing, licensing, pricing, marketing, or distribution strategies that appear to have influenced firms’ success and failure in the video game industry?</a:t>
            </a:r>
            <a:r>
              <a:rPr lang="en-US" sz="2400" b="1" dirty="0"/>
              <a:t> </a:t>
            </a:r>
          </a:p>
        </p:txBody>
      </p:sp>
      <p:sp>
        <p:nvSpPr>
          <p:cNvPr id="234499" name="Rectangle 3"/>
          <p:cNvSpPr>
            <a:spLocks noGrp="1" noChangeArrowheads="1"/>
          </p:cNvSpPr>
          <p:nvPr>
            <p:ph type="title" idx="4294967295"/>
          </p:nvPr>
        </p:nvSpPr>
        <p:spPr>
          <a:xfrm>
            <a:off x="0" y="228600"/>
            <a:ext cx="6629400" cy="1017588"/>
          </a:xfrm>
        </p:spPr>
        <p:txBody>
          <a:bodyPr>
            <a:normAutofit fontScale="90000"/>
          </a:bodyPr>
          <a:lstStyle/>
          <a:p>
            <a:r>
              <a:rPr lang="en-US" sz="3600"/>
              <a:t>Deployment Tactics in the U.S. Video Game Industry</a:t>
            </a:r>
          </a:p>
        </p:txBody>
      </p:sp>
    </p:spTree>
    <p:extLst>
      <p:ext uri="{BB962C8B-B14F-4D97-AF65-F5344CB8AC3E}">
        <p14:creationId xmlns:p14="http://schemas.microsoft.com/office/powerpoint/2010/main" val="3433772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idx="4294967295"/>
          </p:nvPr>
        </p:nvSpPr>
        <p:spPr>
          <a:xfrm>
            <a:off x="0" y="228600"/>
            <a:ext cx="6629400" cy="1017588"/>
          </a:xfrm>
        </p:spPr>
        <p:txBody>
          <a:bodyPr/>
          <a:lstStyle/>
          <a:p>
            <a:pPr defTabSz="809625"/>
            <a:r>
              <a:rPr lang="en-US" sz="3300"/>
              <a:t>Timing</a:t>
            </a:r>
          </a:p>
        </p:txBody>
      </p:sp>
      <p:sp>
        <p:nvSpPr>
          <p:cNvPr id="38916" name="Rectangle 3"/>
          <p:cNvSpPr>
            <a:spLocks noGrp="1" noChangeArrowheads="1"/>
          </p:cNvSpPr>
          <p:nvPr>
            <p:ph type="body" idx="4294967295"/>
          </p:nvPr>
        </p:nvSpPr>
        <p:spPr>
          <a:xfrm>
            <a:off x="0" y="1600200"/>
            <a:ext cx="9144000" cy="4953000"/>
          </a:xfrm>
        </p:spPr>
        <p:txBody>
          <a:bodyPr/>
          <a:lstStyle/>
          <a:p>
            <a:pPr marL="457200" indent="-457200" defTabSz="809625">
              <a:lnSpc>
                <a:spcPct val="90000"/>
              </a:lnSpc>
            </a:pPr>
            <a:r>
              <a:rPr lang="en-US" sz="2400" dirty="0"/>
              <a:t>The timing of a market launch can be an important deployment strategy</a:t>
            </a:r>
          </a:p>
          <a:p>
            <a:pPr marL="766763" lvl="1" indent="-419100" defTabSz="809625">
              <a:lnSpc>
                <a:spcPct val="90000"/>
              </a:lnSpc>
            </a:pPr>
            <a:r>
              <a:rPr lang="en-US" sz="2400" b="1" dirty="0"/>
              <a:t>Strategic Timing of Entry</a:t>
            </a:r>
          </a:p>
          <a:p>
            <a:pPr marL="1063625" lvl="2" indent="-381000" defTabSz="809625">
              <a:lnSpc>
                <a:spcPct val="90000"/>
              </a:lnSpc>
            </a:pPr>
            <a:r>
              <a:rPr lang="en-US" sz="2400" dirty="0"/>
              <a:t>Firms can</a:t>
            </a:r>
            <a:r>
              <a:rPr lang="en-US" sz="2400" b="1" dirty="0"/>
              <a:t> </a:t>
            </a:r>
            <a:r>
              <a:rPr lang="en-US" sz="2400" dirty="0"/>
              <a:t>use timing of entry to take advantage of business cycle or seasonal effects</a:t>
            </a:r>
          </a:p>
          <a:p>
            <a:pPr marL="1363663" lvl="3" indent="-342900" defTabSz="809625">
              <a:lnSpc>
                <a:spcPct val="90000"/>
              </a:lnSpc>
            </a:pPr>
            <a:r>
              <a:rPr lang="en-US" sz="2400" dirty="0"/>
              <a:t>E.g., video game consoles are always launched just before Christmas.</a:t>
            </a:r>
          </a:p>
          <a:p>
            <a:pPr marL="1063625" lvl="2" indent="-381000" defTabSz="809625">
              <a:lnSpc>
                <a:spcPct val="90000"/>
              </a:lnSpc>
            </a:pPr>
            <a:r>
              <a:rPr lang="en-US" sz="2400" dirty="0"/>
              <a:t>Timing also signals customers about the generation of technology the product represents.</a:t>
            </a:r>
          </a:p>
          <a:p>
            <a:pPr marL="1363663" lvl="3" indent="-342900" defTabSz="809625">
              <a:lnSpc>
                <a:spcPct val="90000"/>
              </a:lnSpc>
            </a:pPr>
            <a:r>
              <a:rPr lang="en-US" sz="2400" dirty="0"/>
              <a:t>E.g., if too early, may not be seen as “next generation”</a:t>
            </a:r>
          </a:p>
          <a:p>
            <a:pPr marL="1063625" lvl="2" indent="-381000" defTabSz="809625">
              <a:lnSpc>
                <a:spcPct val="90000"/>
              </a:lnSpc>
            </a:pPr>
            <a:r>
              <a:rPr lang="en-US" sz="2400" dirty="0"/>
              <a:t>Timing must be coordinated with production capacity and complements availability, or launch could be weak.</a:t>
            </a:r>
          </a:p>
          <a:p>
            <a:pPr marL="1063625" lvl="2" indent="-381000" defTabSz="809625">
              <a:lnSpc>
                <a:spcPct val="9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idx="4294967295"/>
          </p:nvPr>
        </p:nvSpPr>
        <p:spPr>
          <a:xfrm>
            <a:off x="0" y="228600"/>
            <a:ext cx="6629400" cy="1017588"/>
          </a:xfrm>
        </p:spPr>
        <p:txBody>
          <a:bodyPr/>
          <a:lstStyle/>
          <a:p>
            <a:pPr defTabSz="809625"/>
            <a:r>
              <a:rPr lang="en-US"/>
              <a:t>Timing</a:t>
            </a:r>
          </a:p>
        </p:txBody>
      </p:sp>
      <p:sp>
        <p:nvSpPr>
          <p:cNvPr id="39940" name="Rectangle 3"/>
          <p:cNvSpPr>
            <a:spLocks noGrp="1" noChangeArrowheads="1"/>
          </p:cNvSpPr>
          <p:nvPr>
            <p:ph type="body" idx="4294967295"/>
          </p:nvPr>
        </p:nvSpPr>
        <p:spPr>
          <a:xfrm>
            <a:off x="0" y="1600200"/>
            <a:ext cx="9144000" cy="4953000"/>
          </a:xfrm>
        </p:spPr>
        <p:txBody>
          <a:bodyPr/>
          <a:lstStyle/>
          <a:p>
            <a:pPr marL="568325" lvl="1" indent="-220663" defTabSz="809625"/>
            <a:r>
              <a:rPr lang="en-US" sz="2400" b="1" dirty="0"/>
              <a:t>Optimizing Cash Flow versus Embracing Cannibalization</a:t>
            </a:r>
          </a:p>
          <a:p>
            <a:pPr marL="906463" lvl="2" indent="-223838" defTabSz="809625"/>
            <a:r>
              <a:rPr lang="en-US" sz="2400" dirty="0"/>
              <a:t>Traditionally firms managed product lifecycles to optimize cash flow and return on investment </a:t>
            </a:r>
            <a:r>
              <a:rPr lang="en-US" sz="2400" dirty="0">
                <a:sym typeface="Wingdings" pitchFamily="2" charset="2"/>
              </a:rPr>
              <a:t> would not introduce new generation while old generation selling well.</a:t>
            </a:r>
          </a:p>
          <a:p>
            <a:pPr marL="906463" lvl="2" indent="-223838" defTabSz="809625"/>
            <a:r>
              <a:rPr lang="en-US" sz="2400" dirty="0">
                <a:sym typeface="Wingdings" pitchFamily="2" charset="2"/>
              </a:rPr>
              <a:t>However, in industries with increasing returns this is risky.</a:t>
            </a:r>
          </a:p>
          <a:p>
            <a:pPr marL="906463" lvl="2" indent="-223838" defTabSz="809625"/>
            <a:r>
              <a:rPr lang="en-US" sz="2400" dirty="0">
                <a:sym typeface="Wingdings" pitchFamily="2" charset="2"/>
              </a:rPr>
              <a:t>Often better for firm to invest in continuous innovation and willing </a:t>
            </a:r>
            <a:r>
              <a:rPr lang="en-US" sz="2400" i="1" dirty="0">
                <a:sym typeface="Wingdings" pitchFamily="2" charset="2"/>
              </a:rPr>
              <a:t>cannibalize</a:t>
            </a:r>
            <a:r>
              <a:rPr lang="en-US" sz="2400" dirty="0">
                <a:sym typeface="Wingdings" pitchFamily="2" charset="2"/>
              </a:rPr>
              <a:t> its own products to make it difficult for competitors to gain a technological lead.</a:t>
            </a:r>
          </a:p>
          <a:p>
            <a:pPr marL="1255713" lvl="3" indent="-234950" defTabSz="809625"/>
            <a:r>
              <a:rPr lang="en-US" sz="2400" b="1" dirty="0">
                <a:sym typeface="Wingdings" pitchFamily="2" charset="2"/>
              </a:rPr>
              <a:t>Cannibalization</a:t>
            </a:r>
            <a:r>
              <a:rPr lang="en-US" sz="2400" dirty="0">
                <a:sym typeface="Wingdings" pitchFamily="2" charset="2"/>
              </a:rPr>
              <a:t>: when a firm’s sales of one product (or at one location) diminish its sales of another (or another location).</a:t>
            </a:r>
          </a:p>
          <a:p>
            <a:pPr marL="906463" lvl="2" indent="-223838" defTabSz="809625"/>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idx="4294967295"/>
          </p:nvPr>
        </p:nvSpPr>
        <p:spPr>
          <a:xfrm>
            <a:off x="0" y="228600"/>
            <a:ext cx="6629400" cy="1017588"/>
          </a:xfrm>
        </p:spPr>
        <p:txBody>
          <a:bodyPr/>
          <a:lstStyle/>
          <a:p>
            <a:pPr defTabSz="809625"/>
            <a:r>
              <a:rPr lang="en-US" sz="3300"/>
              <a:t>Licensing and Compatibility</a:t>
            </a:r>
          </a:p>
        </p:txBody>
      </p:sp>
      <p:sp>
        <p:nvSpPr>
          <p:cNvPr id="40964" name="Rectangle 3"/>
          <p:cNvSpPr>
            <a:spLocks noGrp="1" noChangeArrowheads="1"/>
          </p:cNvSpPr>
          <p:nvPr>
            <p:ph type="body" idx="4294967295"/>
          </p:nvPr>
        </p:nvSpPr>
        <p:spPr>
          <a:xfrm>
            <a:off x="0" y="1600200"/>
            <a:ext cx="9144000" cy="4953000"/>
          </a:xfrm>
        </p:spPr>
        <p:txBody>
          <a:bodyPr>
            <a:normAutofit fontScale="92500"/>
          </a:bodyPr>
          <a:lstStyle/>
          <a:p>
            <a:pPr marL="568325" lvl="1" indent="-220663" defTabSz="809625">
              <a:lnSpc>
                <a:spcPct val="90000"/>
              </a:lnSpc>
            </a:pPr>
            <a:r>
              <a:rPr lang="en-US" sz="2400" dirty="0"/>
              <a:t>Protecting a technology too little can result in low quality complements and clones; protecting too much may impede development of complements. Firm must carefully decide:</a:t>
            </a:r>
          </a:p>
          <a:p>
            <a:pPr marL="906463" lvl="2" indent="-223838" defTabSz="809625">
              <a:lnSpc>
                <a:spcPct val="90000"/>
              </a:lnSpc>
            </a:pPr>
            <a:r>
              <a:rPr lang="en-US" sz="2400" dirty="0"/>
              <a:t>How compatible to be with products of others</a:t>
            </a:r>
          </a:p>
          <a:p>
            <a:pPr marL="1255713" lvl="3" indent="-234950" defTabSz="809625">
              <a:lnSpc>
                <a:spcPct val="90000"/>
              </a:lnSpc>
            </a:pPr>
            <a:r>
              <a:rPr lang="en-US" sz="2400" dirty="0"/>
              <a:t>If firm is dominant, generally prefers incompatibility with others’ platforms but may use controlled licensing for complements.</a:t>
            </a:r>
          </a:p>
          <a:p>
            <a:pPr marL="1255713" lvl="3" indent="-234950" defTabSz="809625">
              <a:lnSpc>
                <a:spcPct val="90000"/>
              </a:lnSpc>
            </a:pPr>
            <a:r>
              <a:rPr lang="en-US" sz="2400" dirty="0"/>
              <a:t>If firm is at installed base disadvantage, generally prefers some compatibility with others and aggressive licensing for complements.</a:t>
            </a:r>
          </a:p>
          <a:p>
            <a:pPr marL="906463" lvl="2" indent="-223838" defTabSz="809625">
              <a:lnSpc>
                <a:spcPct val="90000"/>
              </a:lnSpc>
            </a:pPr>
            <a:r>
              <a:rPr lang="en-US" sz="2400" dirty="0"/>
              <a:t>Whether to make product compatible with own previous generations (“</a:t>
            </a:r>
            <a:r>
              <a:rPr lang="en-US" sz="2400" b="1" dirty="0"/>
              <a:t>backward compatibility</a:t>
            </a:r>
            <a:r>
              <a:rPr lang="en-US" sz="2400" dirty="0"/>
              <a:t>”)</a:t>
            </a:r>
          </a:p>
          <a:p>
            <a:pPr marL="1255713" lvl="3" indent="-234950" defTabSz="809625">
              <a:lnSpc>
                <a:spcPct val="90000"/>
              </a:lnSpc>
            </a:pPr>
            <a:r>
              <a:rPr lang="en-US" sz="2400" dirty="0"/>
              <a:t>If installed base and complements are important, backward compatibility usually best – leverages installed base and complements of previous generation, and links generations together. Can be combined with incentives to upgrade.</a:t>
            </a:r>
          </a:p>
          <a:p>
            <a:pPr marL="1255713" lvl="3" indent="-234950" defTabSz="809625">
              <a:lnSpc>
                <a:spcPct val="90000"/>
              </a:lnSpc>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idx="4294967295"/>
          </p:nvPr>
        </p:nvSpPr>
        <p:spPr>
          <a:xfrm>
            <a:off x="0" y="228600"/>
            <a:ext cx="6629400" cy="1017588"/>
          </a:xfrm>
        </p:spPr>
        <p:txBody>
          <a:bodyPr/>
          <a:lstStyle/>
          <a:p>
            <a:pPr defTabSz="809625"/>
            <a:r>
              <a:rPr lang="en-US"/>
              <a:t>Pricing</a:t>
            </a:r>
          </a:p>
        </p:txBody>
      </p:sp>
      <p:sp>
        <p:nvSpPr>
          <p:cNvPr id="41988" name="Rectangle 3"/>
          <p:cNvSpPr>
            <a:spLocks noGrp="1" noChangeArrowheads="1"/>
          </p:cNvSpPr>
          <p:nvPr>
            <p:ph type="body" idx="4294967295"/>
          </p:nvPr>
        </p:nvSpPr>
        <p:spPr>
          <a:xfrm>
            <a:off x="0" y="1600200"/>
            <a:ext cx="9144000" cy="4953000"/>
          </a:xfrm>
        </p:spPr>
        <p:txBody>
          <a:bodyPr/>
          <a:lstStyle/>
          <a:p>
            <a:pPr marL="233363" indent="-233363" defTabSz="809625"/>
            <a:r>
              <a:rPr lang="en-US" sz="2400" dirty="0"/>
              <a:t>Price influences product positioning, rate of adoption, and cash flow.</a:t>
            </a:r>
          </a:p>
          <a:p>
            <a:pPr marL="568325" lvl="1" indent="-220663" defTabSz="809625"/>
            <a:r>
              <a:rPr lang="en-US" sz="2400" dirty="0"/>
              <a:t>What are firm’s objectives?</a:t>
            </a:r>
          </a:p>
          <a:p>
            <a:pPr marL="906463" lvl="2" indent="-223838" defTabSz="809625"/>
            <a:r>
              <a:rPr lang="en-US" sz="2400" dirty="0"/>
              <a:t>Survival</a:t>
            </a:r>
          </a:p>
          <a:p>
            <a:pPr marL="906463" lvl="2" indent="-223838" defTabSz="809625"/>
            <a:r>
              <a:rPr lang="en-US" sz="2400" dirty="0"/>
              <a:t>Maximize current profits</a:t>
            </a:r>
          </a:p>
          <a:p>
            <a:pPr marL="906463" lvl="2" indent="-223838" defTabSz="809625"/>
            <a:r>
              <a:rPr lang="en-US" sz="2400" dirty="0"/>
              <a:t>Maximize market share</a:t>
            </a:r>
          </a:p>
          <a:p>
            <a:pPr marL="568325" lvl="1" indent="-220663" defTabSz="809625"/>
            <a:r>
              <a:rPr lang="en-US" sz="2400" dirty="0"/>
              <a:t>Typical pricing strategies for new innovations:</a:t>
            </a:r>
          </a:p>
          <a:p>
            <a:pPr marL="906463" lvl="2" indent="-223838" defTabSz="809625"/>
            <a:r>
              <a:rPr lang="en-US" sz="2400" b="1" dirty="0"/>
              <a:t>Market skimming strategy</a:t>
            </a:r>
            <a:r>
              <a:rPr lang="en-US" sz="2400" dirty="0"/>
              <a:t> (high initial prices)</a:t>
            </a:r>
          </a:p>
          <a:p>
            <a:pPr marL="1255713" lvl="3" indent="-234950" defTabSz="809625"/>
            <a:r>
              <a:rPr lang="en-US" sz="2400" dirty="0"/>
              <a:t>Signals market that innovation is significant</a:t>
            </a:r>
          </a:p>
          <a:p>
            <a:pPr marL="1255713" lvl="3" indent="-234950" defTabSz="809625"/>
            <a:r>
              <a:rPr lang="en-US" sz="2400" dirty="0"/>
              <a:t>Recoup development expenses (assuming there’s demand)</a:t>
            </a:r>
          </a:p>
          <a:p>
            <a:pPr marL="1255713" lvl="3" indent="-234950" defTabSz="809625"/>
            <a:r>
              <a:rPr lang="en-US" sz="2400" dirty="0"/>
              <a:t>Attracts competitors, may slow adoption</a:t>
            </a:r>
          </a:p>
          <a:p>
            <a:pPr marL="906463" lvl="2" indent="-223838" defTabSz="809625"/>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idx="4294967295"/>
          </p:nvPr>
        </p:nvSpPr>
        <p:spPr>
          <a:xfrm>
            <a:off x="0" y="228600"/>
            <a:ext cx="6629400" cy="1017588"/>
          </a:xfrm>
        </p:spPr>
        <p:txBody>
          <a:bodyPr/>
          <a:lstStyle/>
          <a:p>
            <a:pPr defTabSz="809625"/>
            <a:r>
              <a:rPr lang="en-US"/>
              <a:t>Pricing</a:t>
            </a:r>
          </a:p>
        </p:txBody>
      </p:sp>
      <p:sp>
        <p:nvSpPr>
          <p:cNvPr id="43012" name="Rectangle 3"/>
          <p:cNvSpPr>
            <a:spLocks noGrp="1" noChangeArrowheads="1"/>
          </p:cNvSpPr>
          <p:nvPr>
            <p:ph type="body" idx="4294967295"/>
          </p:nvPr>
        </p:nvSpPr>
        <p:spPr>
          <a:xfrm>
            <a:off x="0" y="1600200"/>
            <a:ext cx="9144000" cy="4953000"/>
          </a:xfrm>
        </p:spPr>
        <p:txBody>
          <a:bodyPr>
            <a:normAutofit/>
          </a:bodyPr>
          <a:lstStyle/>
          <a:p>
            <a:pPr marL="906463" lvl="2" indent="-223838" defTabSz="809625"/>
            <a:r>
              <a:rPr lang="en-US" sz="2400" b="1" dirty="0"/>
              <a:t>Penetration Pricing</a:t>
            </a:r>
            <a:r>
              <a:rPr lang="en-US" sz="2400" dirty="0"/>
              <a:t> (very low price or free)</a:t>
            </a:r>
          </a:p>
          <a:p>
            <a:pPr marL="1255713" lvl="3" indent="-234950" defTabSz="809625"/>
            <a:r>
              <a:rPr lang="en-US" sz="2400" dirty="0"/>
              <a:t>Accelerates adoption, driving up volume</a:t>
            </a:r>
          </a:p>
          <a:p>
            <a:pPr marL="1255713" lvl="3" indent="-234950" defTabSz="809625"/>
            <a:r>
              <a:rPr lang="en-US" sz="2400" dirty="0"/>
              <a:t>Requires large production capacity be established early</a:t>
            </a:r>
          </a:p>
          <a:p>
            <a:pPr marL="1255713" lvl="3" indent="-234950" defTabSz="809625"/>
            <a:r>
              <a:rPr lang="en-US" sz="2400" dirty="0"/>
              <a:t>Risky; may lose money on each unit in short run</a:t>
            </a:r>
          </a:p>
          <a:p>
            <a:pPr marL="1255713" lvl="3" indent="-234950" defTabSz="809625"/>
            <a:r>
              <a:rPr lang="en-US" sz="2400" dirty="0"/>
              <a:t>Common strategy when competing for dominant </a:t>
            </a:r>
            <a:r>
              <a:rPr lang="en-US" sz="2400" dirty="0" smtClean="0"/>
              <a:t>design</a:t>
            </a:r>
          </a:p>
          <a:p>
            <a:pPr marL="1020763" lvl="3" indent="0" defTabSz="809625">
              <a:buNone/>
            </a:pPr>
            <a:endParaRPr lang="en-US" sz="2400" dirty="0"/>
          </a:p>
          <a:p>
            <a:pPr marL="906463" lvl="2" indent="-223838" defTabSz="809625"/>
            <a:r>
              <a:rPr lang="en-US" sz="2400" dirty="0"/>
              <a:t>Can </a:t>
            </a:r>
            <a:r>
              <a:rPr lang="en-US" sz="2400" b="1" dirty="0"/>
              <a:t>manipulate customer’s perception of price</a:t>
            </a:r>
          </a:p>
          <a:p>
            <a:pPr marL="1255713" lvl="3" indent="-234950" defTabSz="809625"/>
            <a:r>
              <a:rPr lang="en-US" sz="2400" dirty="0"/>
              <a:t>Free initial trial or introductory pricing</a:t>
            </a:r>
          </a:p>
          <a:p>
            <a:pPr marL="1255713" lvl="3" indent="-234950" defTabSz="809625"/>
            <a:r>
              <a:rPr lang="en-US" sz="2400" dirty="0"/>
              <a:t>Initial product free but pay for monthly service</a:t>
            </a:r>
          </a:p>
          <a:p>
            <a:pPr marL="1255713" lvl="3" indent="-234950" defTabSz="809625"/>
            <a:r>
              <a:rPr lang="en-US" sz="2400" dirty="0"/>
              <a:t>Razor and razorblade model: Platform is cheap but complements are expensive (as in video games)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idx="4294967295"/>
          </p:nvPr>
        </p:nvSpPr>
        <p:spPr>
          <a:xfrm>
            <a:off x="0" y="228600"/>
            <a:ext cx="6629400" cy="1017588"/>
          </a:xfrm>
        </p:spPr>
        <p:txBody>
          <a:bodyPr/>
          <a:lstStyle/>
          <a:p>
            <a:pPr defTabSz="809625"/>
            <a:r>
              <a:rPr lang="en-US"/>
              <a:t>Distribution</a:t>
            </a:r>
          </a:p>
        </p:txBody>
      </p:sp>
      <p:sp>
        <p:nvSpPr>
          <p:cNvPr id="44036" name="Rectangle 3"/>
          <p:cNvSpPr>
            <a:spLocks noGrp="1" noChangeArrowheads="1"/>
          </p:cNvSpPr>
          <p:nvPr>
            <p:ph type="body" idx="4294967295"/>
          </p:nvPr>
        </p:nvSpPr>
        <p:spPr>
          <a:xfrm>
            <a:off x="0" y="1600200"/>
            <a:ext cx="8763000" cy="4953000"/>
          </a:xfrm>
        </p:spPr>
        <p:txBody>
          <a:bodyPr>
            <a:normAutofit fontScale="92500" lnSpcReduction="10000"/>
          </a:bodyPr>
          <a:lstStyle/>
          <a:p>
            <a:pPr marL="233363" indent="-233363" defTabSz="809625"/>
            <a:r>
              <a:rPr lang="en-US" sz="2400" b="1" dirty="0"/>
              <a:t>Selling Direct versus Using Intermediaries</a:t>
            </a:r>
          </a:p>
          <a:p>
            <a:pPr marL="568325" lvl="1" indent="-220663" defTabSz="809625"/>
            <a:r>
              <a:rPr lang="en-US" sz="2400" dirty="0"/>
              <a:t>Selling direct</a:t>
            </a:r>
          </a:p>
          <a:p>
            <a:pPr marL="1255713" lvl="3" indent="-234950" defTabSz="809625"/>
            <a:r>
              <a:rPr lang="en-US" sz="2400" dirty="0"/>
              <a:t>Gives firm great control over selling process, price and service</a:t>
            </a:r>
          </a:p>
          <a:p>
            <a:pPr marL="1255713" lvl="3" indent="-234950" defTabSz="809625"/>
            <a:r>
              <a:rPr lang="en-US" sz="2400" dirty="0"/>
              <a:t>Can be expensive and/or impractical</a:t>
            </a:r>
          </a:p>
          <a:p>
            <a:pPr marL="568325" lvl="1" indent="-220663" defTabSz="809625"/>
            <a:r>
              <a:rPr lang="en-US" sz="2400" dirty="0"/>
              <a:t>Intermediaries may include:</a:t>
            </a:r>
          </a:p>
          <a:p>
            <a:pPr marL="906463" lvl="2" indent="-223838" defTabSz="809625"/>
            <a:r>
              <a:rPr lang="en-US" sz="2400" b="1" dirty="0"/>
              <a:t>Manufacturers’ representatives</a:t>
            </a:r>
            <a:r>
              <a:rPr lang="en-US" sz="2400" dirty="0"/>
              <a:t>: independent agents that may promote and sell the product lines of one or a few manufacturers.</a:t>
            </a:r>
          </a:p>
          <a:p>
            <a:pPr marL="1255713" lvl="3" indent="-234950" defTabSz="809625"/>
            <a:r>
              <a:rPr lang="en-US" sz="2400" dirty="0"/>
              <a:t>Useful for direct selling when its impractical for manufacturer to have own direct sales force for all markets.</a:t>
            </a:r>
          </a:p>
          <a:p>
            <a:pPr marL="906463" lvl="2" indent="-223838" defTabSz="809625"/>
            <a:r>
              <a:rPr lang="en-US" sz="2400" b="1" dirty="0"/>
              <a:t>Wholesalers</a:t>
            </a:r>
            <a:r>
              <a:rPr lang="en-US" sz="2400" dirty="0"/>
              <a:t>: firms that buy manufacturer’s products in bulk then resell them (typically in smaller, more diverse bundles)</a:t>
            </a:r>
          </a:p>
          <a:p>
            <a:pPr marL="1255713" lvl="3" indent="-234950" defTabSz="809625"/>
            <a:r>
              <a:rPr lang="en-US" sz="2400" dirty="0"/>
              <a:t>Provide </a:t>
            </a:r>
            <a:r>
              <a:rPr lang="en-US" sz="2400" i="1" dirty="0"/>
              <a:t>bulk breaking</a:t>
            </a:r>
            <a:r>
              <a:rPr lang="en-US" sz="2400" dirty="0"/>
              <a:t> and carry inventory.</a:t>
            </a:r>
          </a:p>
          <a:p>
            <a:pPr marL="1255713" lvl="3" indent="-234950" defTabSz="809625"/>
            <a:r>
              <a:rPr lang="en-US" sz="2400" dirty="0"/>
              <a:t>Handles transactions with retailers and provides transportation.</a:t>
            </a:r>
          </a:p>
          <a:p>
            <a:pPr marL="906463" lvl="2" indent="-223838" defTabSz="809625">
              <a:buFontTx/>
              <a:buNone/>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idx="4294967295"/>
          </p:nvPr>
        </p:nvSpPr>
        <p:spPr>
          <a:xfrm>
            <a:off x="0" y="228600"/>
            <a:ext cx="6629400" cy="1017588"/>
          </a:xfrm>
        </p:spPr>
        <p:txBody>
          <a:bodyPr/>
          <a:lstStyle/>
          <a:p>
            <a:pPr defTabSz="809625"/>
            <a:r>
              <a:rPr lang="en-US"/>
              <a:t>Distribution</a:t>
            </a:r>
          </a:p>
        </p:txBody>
      </p:sp>
      <p:sp>
        <p:nvSpPr>
          <p:cNvPr id="45060" name="Rectangle 3"/>
          <p:cNvSpPr>
            <a:spLocks noGrp="1" noChangeArrowheads="1"/>
          </p:cNvSpPr>
          <p:nvPr>
            <p:ph type="body" idx="4294967295"/>
          </p:nvPr>
        </p:nvSpPr>
        <p:spPr>
          <a:xfrm>
            <a:off x="0" y="1600200"/>
            <a:ext cx="9144000" cy="4953000"/>
          </a:xfrm>
        </p:spPr>
        <p:txBody>
          <a:bodyPr>
            <a:normAutofit lnSpcReduction="10000"/>
          </a:bodyPr>
          <a:lstStyle/>
          <a:p>
            <a:pPr marL="906463" lvl="2" indent="-223838" defTabSz="809625">
              <a:lnSpc>
                <a:spcPct val="90000"/>
              </a:lnSpc>
            </a:pPr>
            <a:r>
              <a:rPr lang="en-US" sz="2400" b="1" dirty="0"/>
              <a:t>Retailers</a:t>
            </a:r>
            <a:r>
              <a:rPr lang="en-US" sz="2400" dirty="0"/>
              <a:t>: firms that sell goods to public</a:t>
            </a:r>
          </a:p>
          <a:p>
            <a:pPr marL="1255713" lvl="3" indent="-234950" defTabSz="809625">
              <a:lnSpc>
                <a:spcPct val="90000"/>
              </a:lnSpc>
            </a:pPr>
            <a:r>
              <a:rPr lang="en-US" sz="2400" dirty="0"/>
              <a:t>Provide convenience for customers</a:t>
            </a:r>
          </a:p>
          <a:p>
            <a:pPr marL="1255713" lvl="3" indent="-234950" defTabSz="809625">
              <a:lnSpc>
                <a:spcPct val="90000"/>
              </a:lnSpc>
            </a:pPr>
            <a:r>
              <a:rPr lang="en-US" sz="2400" dirty="0"/>
              <a:t>Enable on-site examination and service</a:t>
            </a:r>
          </a:p>
          <a:p>
            <a:pPr marL="906463" lvl="2" indent="-223838" defTabSz="809625">
              <a:lnSpc>
                <a:spcPct val="90000"/>
              </a:lnSpc>
            </a:pPr>
            <a:r>
              <a:rPr lang="en-US" sz="2400" b="1" dirty="0"/>
              <a:t>Original equipment manufacturers (OEMs):</a:t>
            </a:r>
            <a:r>
              <a:rPr lang="en-US" sz="2400" dirty="0"/>
              <a:t> </a:t>
            </a:r>
          </a:p>
          <a:p>
            <a:pPr marL="1255713" lvl="3" indent="-234950" defTabSz="809625">
              <a:lnSpc>
                <a:spcPct val="90000"/>
              </a:lnSpc>
            </a:pPr>
            <a:r>
              <a:rPr lang="en-US" sz="2400" dirty="0"/>
              <a:t>A company that buys products (or components) from other manufacturers and assembles them or customizes them and sells under its own brand name. E.g., Dell Computer</a:t>
            </a:r>
          </a:p>
          <a:p>
            <a:pPr marL="1255713" lvl="3" indent="-234950" defTabSz="809625">
              <a:lnSpc>
                <a:spcPct val="90000"/>
              </a:lnSpc>
            </a:pPr>
            <a:r>
              <a:rPr lang="en-US" sz="2400" dirty="0"/>
              <a:t>Aggregates components from multiple manufacturers</a:t>
            </a:r>
          </a:p>
          <a:p>
            <a:pPr marL="1255713" lvl="3" indent="-234950" defTabSz="809625">
              <a:lnSpc>
                <a:spcPct val="90000"/>
              </a:lnSpc>
            </a:pPr>
            <a:r>
              <a:rPr lang="en-US" sz="2400" dirty="0"/>
              <a:t>Provides single point-of-contact and service for customer</a:t>
            </a:r>
          </a:p>
          <a:p>
            <a:pPr marL="568325" lvl="1" indent="-220663" defTabSz="809625">
              <a:lnSpc>
                <a:spcPct val="90000"/>
              </a:lnSpc>
            </a:pPr>
            <a:r>
              <a:rPr lang="en-US" sz="2400" dirty="0"/>
              <a:t>In some industries, information technology has enabled </a:t>
            </a:r>
            <a:r>
              <a:rPr lang="en-US" sz="2400" b="1" dirty="0"/>
              <a:t>disintermediation</a:t>
            </a:r>
            <a:r>
              <a:rPr lang="en-US" sz="2400" dirty="0"/>
              <a:t> or reconfiguration of intermediaries.</a:t>
            </a:r>
          </a:p>
          <a:p>
            <a:pPr marL="1255713" lvl="3" indent="-234950" defTabSz="809625">
              <a:lnSpc>
                <a:spcPct val="90000"/>
              </a:lnSpc>
            </a:pPr>
            <a:r>
              <a:rPr lang="en-US" sz="2400" dirty="0"/>
              <a:t>E.g., online investing enables customers to bypass brokers; online bookselling requires retailer to provide delivery services.</a:t>
            </a:r>
          </a:p>
          <a:p>
            <a:pPr marL="1255713" lvl="3" indent="-234950" defTabSz="809625">
              <a:lnSpc>
                <a:spcPct val="90000"/>
              </a:lnSpc>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313</TotalTime>
  <Words>3348</Words>
  <Application>Microsoft Office PowerPoint</Application>
  <PresentationFormat>On-screen Show (4:3)</PresentationFormat>
  <Paragraphs>237</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MS PGothic</vt:lpstr>
      <vt:lpstr>Arial</vt:lpstr>
      <vt:lpstr>Bookman Old Style</vt:lpstr>
      <vt:lpstr>Gill Sans MT</vt:lpstr>
      <vt:lpstr>Times New Roman</vt:lpstr>
      <vt:lpstr>Wingdings</vt:lpstr>
      <vt:lpstr>Wingdings 3</vt:lpstr>
      <vt:lpstr>Origin</vt:lpstr>
      <vt:lpstr>Avimanyu Dartta, Ph.D.</vt:lpstr>
      <vt:lpstr>Overview</vt:lpstr>
      <vt:lpstr>Timing</vt:lpstr>
      <vt:lpstr>Timing</vt:lpstr>
      <vt:lpstr>Licensing and Compatibility</vt:lpstr>
      <vt:lpstr>Pricing</vt:lpstr>
      <vt:lpstr>Pricing</vt:lpstr>
      <vt:lpstr>Distribution</vt:lpstr>
      <vt:lpstr>Distribution</vt:lpstr>
      <vt:lpstr>Distribution</vt:lpstr>
      <vt:lpstr>Distribution</vt:lpstr>
      <vt:lpstr>Marketing</vt:lpstr>
      <vt:lpstr>Marketing</vt:lpstr>
      <vt:lpstr>Marketing</vt:lpstr>
      <vt:lpstr>Theory In Action</vt:lpstr>
      <vt:lpstr>Marketing</vt:lpstr>
      <vt:lpstr>Marketing</vt:lpstr>
      <vt:lpstr>Marketing</vt:lpstr>
      <vt:lpstr>Deployment Tactics in the U.S. Video Game Industry</vt:lpstr>
      <vt:lpstr>Deployment Tactics in the U.S. Video Game Industry</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Datta, Avimanyu</dc:creator>
  <cp:lastModifiedBy>Datta, Avimanyu</cp:lastModifiedBy>
  <cp:revision>27</cp:revision>
  <cp:lastPrinted>2011-10-26T21:36:14Z</cp:lastPrinted>
  <dcterms:created xsi:type="dcterms:W3CDTF">2007-04-18T16:39:28Z</dcterms:created>
  <dcterms:modified xsi:type="dcterms:W3CDTF">2014-03-26T21:07:56Z</dcterms:modified>
</cp:coreProperties>
</file>